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C4066F-3A83-492D-B9FE-E3E1A97FE5E5}" v="4" dt="2023-05-03T17:46:35.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1740" y="-8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54CB24-2ECA-4324-A2CF-CBCA94CCD84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33698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4CB24-2ECA-4324-A2CF-CBCA94CCD84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49283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4CB24-2ECA-4324-A2CF-CBCA94CCD84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120099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4CB24-2ECA-4324-A2CF-CBCA94CCD84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287119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4CB24-2ECA-4324-A2CF-CBCA94CCD84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236235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54CB24-2ECA-4324-A2CF-CBCA94CCD841}"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15806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4CB24-2ECA-4324-A2CF-CBCA94CCD841}" type="datetimeFigureOut">
              <a:rPr lang="en-US" smtClean="0"/>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332869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4CB24-2ECA-4324-A2CF-CBCA94CCD841}" type="datetimeFigureOut">
              <a:rPr lang="en-US" smtClean="0"/>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3985495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4CB24-2ECA-4324-A2CF-CBCA94CCD841}" type="datetimeFigureOut">
              <a:rPr lang="en-US" smtClean="0"/>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328521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54CB24-2ECA-4324-A2CF-CBCA94CCD841}"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2712732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54CB24-2ECA-4324-A2CF-CBCA94CCD841}"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9AB6-0243-4FCA-91A9-2BB21C3FD259}" type="slidenum">
              <a:rPr lang="en-US" smtClean="0"/>
              <a:t>‹#›</a:t>
            </a:fld>
            <a:endParaRPr lang="en-US"/>
          </a:p>
        </p:txBody>
      </p:sp>
    </p:spTree>
    <p:extLst>
      <p:ext uri="{BB962C8B-B14F-4D97-AF65-F5344CB8AC3E}">
        <p14:creationId xmlns:p14="http://schemas.microsoft.com/office/powerpoint/2010/main" val="2658519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E54CB24-2ECA-4324-A2CF-CBCA94CCD841}" type="datetimeFigureOut">
              <a:rPr lang="en-US" smtClean="0"/>
              <a:t>5/4/2023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EE69AB6-0243-4FCA-91A9-2BB21C3FD259}" type="slidenum">
              <a:rPr lang="en-US" smtClean="0"/>
              <a:t>‹#›</a:t>
            </a:fld>
            <a:endParaRPr lang="en-US"/>
          </a:p>
        </p:txBody>
      </p:sp>
    </p:spTree>
    <p:extLst>
      <p:ext uri="{BB962C8B-B14F-4D97-AF65-F5344CB8AC3E}">
        <p14:creationId xmlns:p14="http://schemas.microsoft.com/office/powerpoint/2010/main" val="16452768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mericanredcross.wd1.myworkdayjobs.com/American_Red_Cross_Careers/job/Grand-Island-NE/Blood-Collection-Staff-Customer-Service---Training-Provided_RC62821" TargetMode="External"/><Relationship Id="rId13" Type="http://schemas.openxmlformats.org/officeDocument/2006/relationships/hyperlink" Target="https://americanredcross.wd1.myworkdayjobs.com/American_Red_Cross_Careers/job/Madison-WI/Blood-Collection-Staff-Customer-Service---Training-Provided_RC62659" TargetMode="External"/><Relationship Id="rId18" Type="http://schemas.openxmlformats.org/officeDocument/2006/relationships/image" Target="../media/image1.jpeg"/><Relationship Id="rId3" Type="http://schemas.openxmlformats.org/officeDocument/2006/relationships/hyperlink" Target="https://americanredcross.wd1.myworkdayjobs.com/American_Red_Cross_Careers/job/Manchester-NH/Blood-Collection-Staff-Customer-Service---Training-Provided_RC64075" TargetMode="External"/><Relationship Id="rId21" Type="http://schemas.openxmlformats.org/officeDocument/2006/relationships/image" Target="../media/image3.png"/><Relationship Id="rId7" Type="http://schemas.openxmlformats.org/officeDocument/2006/relationships/hyperlink" Target="https://americanredcross.wd1.myworkdayjobs.com/American_Red_Cross_Careers/job/Quincy-IL/Blood-Collection-Staff-Customer-Service---Training-Provided_RC63593" TargetMode="External"/><Relationship Id="rId12" Type="http://schemas.openxmlformats.org/officeDocument/2006/relationships/hyperlink" Target="https://americanredcross.wd1.myworkdayjobs.com/American_Red_Cross_Careers/job/Green-Bay-WI/Blood-Collection-Staff-Customer-Service----Training-Provided_RC63838" TargetMode="External"/><Relationship Id="rId17" Type="http://schemas.openxmlformats.org/officeDocument/2006/relationships/hyperlink" Target="https://americanredcross.wd1.myworkdayjobs.com/American_Red_Cross_Careers/job/Waterloo-IA/Blood-Collection-Staff-Customer-Service---Training-Provided_RC62660" TargetMode="External"/><Relationship Id="rId2" Type="http://schemas.openxmlformats.org/officeDocument/2006/relationships/hyperlink" Target="https://americanredcross.wd1.myworkdayjobs.com/American_Red_Cross_Careers/job/Burlington-VT/Blood-Collection-Staff-Customer-Service---Training-Provided_RC63543" TargetMode="External"/><Relationship Id="rId16" Type="http://schemas.openxmlformats.org/officeDocument/2006/relationships/hyperlink" Target="https://americanredcross.wd1.myworkdayjobs.com/American_Red_Cross_Careers/job/Dubuque-IA/Blood-Collection-Staff-Customer-Service---Training-Provided_RC61719" TargetMode="Externa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americanredcross.wd1.myworkdayjobs.com/American_Red_Cross_Careers/job/Peoria-IL/Blood-Collection-Staff-Customer-Service---Training-Provided_RC64005" TargetMode="External"/><Relationship Id="rId11" Type="http://schemas.openxmlformats.org/officeDocument/2006/relationships/hyperlink" Target="https://americanredcross.wd1.myworkdayjobs.com/American_Red_Cross_Careers/job/Roanoke-VA/Blood-Collection-Staff-Customer-Service---Training-Provided_RC63403" TargetMode="External"/><Relationship Id="rId5" Type="http://schemas.openxmlformats.org/officeDocument/2006/relationships/hyperlink" Target="https://americanredcross.wd1.myworkdayjobs.com/American_Red_Cross_Careers/job/Chicago-IL/Blood-Collection-Staff-Customer-Service---Training-Provided_RC63316" TargetMode="External"/><Relationship Id="rId15" Type="http://schemas.openxmlformats.org/officeDocument/2006/relationships/hyperlink" Target="https://americanredcross.wd1.myworkdayjobs.com/American_Red_Cross_Careers/job/Pewaukee-WI/Blood-Collection-Staff-Customer-Service---Training-Provided_RC62723" TargetMode="External"/><Relationship Id="rId10" Type="http://schemas.openxmlformats.org/officeDocument/2006/relationships/hyperlink" Target="https://americanredcross.wd1.myworkdayjobs.com/American_Red_Cross_Careers/job/Westchester-PA/Job-Posting-Title-Blood-Collection-Staff-Customer-Service---Training-Provided_RC60779" TargetMode="External"/><Relationship Id="rId19" Type="http://schemas.openxmlformats.org/officeDocument/2006/relationships/hyperlink" Target="http://www.redcross.org/careers" TargetMode="External"/><Relationship Id="rId4" Type="http://schemas.openxmlformats.org/officeDocument/2006/relationships/hyperlink" Target="https://americanredcross.wd1.myworkdayjobs.com/American_Red_Cross_Careers/job/Portland-ME/Blood-Collection-Staff-Customer-Service---Training-Provided_RC63442" TargetMode="External"/><Relationship Id="rId9" Type="http://schemas.openxmlformats.org/officeDocument/2006/relationships/hyperlink" Target="https://americanredcross.wd1.myworkdayjobs.com/American_Red_Cross_Careers/job/North-Platte-NE/Blood-Collection-Staff-Customer-Service---Training-Provided_RC63194" TargetMode="External"/><Relationship Id="rId14" Type="http://schemas.openxmlformats.org/officeDocument/2006/relationships/hyperlink" Target="https://americanredcross.wd1.myworkdayjobs.com/American_Red_Cross_Careers/job/La-Crosse-WI/Blood-Collection-Staff-Customer-Service---Training-Provided_RC638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BECAB3F-0BF8-41B6-AFDD-C8E6DF0AD818}"/>
              </a:ext>
            </a:extLst>
          </p:cNvPr>
          <p:cNvGraphicFramePr>
            <a:graphicFrameLocks noGrp="1"/>
          </p:cNvGraphicFramePr>
          <p:nvPr>
            <p:extLst>
              <p:ext uri="{D42A27DB-BD31-4B8C-83A1-F6EECF244321}">
                <p14:modId xmlns:p14="http://schemas.microsoft.com/office/powerpoint/2010/main" val="356665100"/>
              </p:ext>
            </p:extLst>
          </p:nvPr>
        </p:nvGraphicFramePr>
        <p:xfrm>
          <a:off x="389466" y="166724"/>
          <a:ext cx="6079067" cy="6385003"/>
        </p:xfrm>
        <a:graphic>
          <a:graphicData uri="http://schemas.openxmlformats.org/drawingml/2006/table">
            <a:tbl>
              <a:tblPr firstRow="1" firstCol="1" bandRow="1"/>
              <a:tblGrid>
                <a:gridCol w="3141133">
                  <a:extLst>
                    <a:ext uri="{9D8B030D-6E8A-4147-A177-3AD203B41FA5}">
                      <a16:colId xmlns:a16="http://schemas.microsoft.com/office/drawing/2014/main" val="3994619979"/>
                    </a:ext>
                  </a:extLst>
                </a:gridCol>
                <a:gridCol w="2937934">
                  <a:extLst>
                    <a:ext uri="{9D8B030D-6E8A-4147-A177-3AD203B41FA5}">
                      <a16:colId xmlns:a16="http://schemas.microsoft.com/office/drawing/2014/main" val="2027169341"/>
                    </a:ext>
                  </a:extLst>
                </a:gridCol>
              </a:tblGrid>
              <a:tr h="1494384">
                <a:tc gridSpan="2">
                  <a:txBody>
                    <a:bodyPr/>
                    <a:lstStyle/>
                    <a:p>
                      <a:pPr marL="0" marR="0" algn="l">
                        <a:lnSpc>
                          <a:spcPct val="107000"/>
                        </a:lnSpc>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900" b="1" dirty="0">
                        <a:solidFill>
                          <a:srgbClr val="ED1B2E"/>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900" b="1" dirty="0">
                        <a:solidFill>
                          <a:srgbClr val="ED1B2E"/>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900" b="1" dirty="0">
                        <a:solidFill>
                          <a:srgbClr val="ED1B2E"/>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900" b="1" dirty="0">
                          <a:solidFill>
                            <a:srgbClr val="ED1B2E"/>
                          </a:solidFill>
                          <a:effectLst/>
                          <a:latin typeface="Calibri" panose="020F0502020204030204" pitchFamily="34" charset="0"/>
                          <a:ea typeface="Calibri" panose="020F0502020204030204" pitchFamily="34" charset="0"/>
                          <a:cs typeface="Times New Roman" panose="02020603050405020304" pitchFamily="18" charset="0"/>
                        </a:rPr>
                        <a:t>Blood Collection Staff /Customer Service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When you join our team, you will be utilizing your healthcare and/or customer service skills to assist with every step of the blood collection process. This includes collaborating with your team to transport and setup equipment at the collection sites in local communities, creating a welcoming and comfortable environment for volunteer donors, and following all safety procedures while collecting lifesaving blood donations that are delivered to hospitals.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t>
                      </a:r>
                      <a:r>
                        <a:rPr lang="en-US" sz="8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 experience necessary. Paid Training provided.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98905981"/>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VERMONT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2445912395"/>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RC63543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Burlington - </a:t>
                      </a:r>
                      <a:r>
                        <a:rPr lang="en-US" sz="900" dirty="0">
                          <a:effectLst/>
                          <a:latin typeface="Calibri" panose="020F0502020204030204" pitchFamily="34" charset="0"/>
                          <a:ea typeface="Calibri" panose="020F0502020204030204" pitchFamily="34" charset="0"/>
                          <a:cs typeface="Times New Roman" panose="02020603050405020304" pitchFamily="18" charset="0"/>
                        </a:rPr>
                        <a:t>$18.45/</a:t>
                      </a:r>
                      <a:r>
                        <a:rPr lang="en-US" sz="900" dirty="0" err="1">
                          <a:effectLst/>
                          <a:latin typeface="Calibri" panose="020F0502020204030204" pitchFamily="34" charset="0"/>
                          <a:ea typeface="Calibri" panose="020F0502020204030204" pitchFamily="34" charset="0"/>
                          <a:cs typeface="Times New Roman" panose="02020603050405020304" pitchFamily="18" charset="0"/>
                        </a:rPr>
                        <a:t>hr</a:t>
                      </a:r>
                      <a:r>
                        <a:rPr lang="en-US" sz="900" dirty="0">
                          <a:effectLst/>
                          <a:latin typeface="Calibri" panose="020F0502020204030204" pitchFamily="34" charset="0"/>
                          <a:ea typeface="Calibri" panose="020F0502020204030204" pitchFamily="34" charset="0"/>
                          <a:cs typeface="Times New Roman" panose="02020603050405020304" pitchFamily="18" charset="0"/>
                        </a:rPr>
                        <a:t> + $1,000 Sign-On Bonus</a:t>
                      </a: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87051128"/>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NEW HAMPSHIRE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2055439382"/>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RC64075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Manchester - $18.45/</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3292915"/>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MAINE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1584106464"/>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4"/>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RC63442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Portland - </a:t>
                      </a:r>
                      <a:r>
                        <a:rPr lang="en-US" sz="900" dirty="0">
                          <a:effectLst/>
                          <a:latin typeface="Calibri" panose="020F0502020204030204" pitchFamily="34" charset="0"/>
                          <a:ea typeface="Calibri" panose="020F0502020204030204" pitchFamily="34" charset="0"/>
                          <a:cs typeface="Times New Roman" panose="02020603050405020304" pitchFamily="18" charset="0"/>
                        </a:rPr>
                        <a:t>$19.75/</a:t>
                      </a:r>
                      <a:r>
                        <a:rPr lang="en-US" sz="900" dirty="0" err="1">
                          <a:effectLst/>
                          <a:latin typeface="Calibri" panose="020F0502020204030204" pitchFamily="34" charset="0"/>
                          <a:ea typeface="Calibri" panose="020F0502020204030204" pitchFamily="34" charset="0"/>
                          <a:cs typeface="Times New Roman" panose="02020603050405020304" pitchFamily="18" charset="0"/>
                        </a:rPr>
                        <a:t>hr</a:t>
                      </a:r>
                      <a:r>
                        <a:rPr lang="en-US" sz="900" dirty="0">
                          <a:effectLst/>
                          <a:latin typeface="Calibri" panose="020F0502020204030204" pitchFamily="34" charset="0"/>
                          <a:ea typeface="Calibri" panose="020F0502020204030204" pitchFamily="34" charset="0"/>
                          <a:cs typeface="Times New Roman" panose="02020603050405020304" pitchFamily="18" charset="0"/>
                        </a:rPr>
                        <a:t> + $1,000 Sign-on bonus</a:t>
                      </a: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7920102"/>
                  </a:ext>
                </a:extLst>
              </a:tr>
              <a:tr h="189859">
                <a:tc gridSpan="2">
                  <a:txBody>
                    <a:bodyPr/>
                    <a:lstStyle/>
                    <a:p>
                      <a:pPr marL="0" marR="0" algn="l">
                        <a:lnSpc>
                          <a:spcPct val="107000"/>
                        </a:lnSpc>
                        <a:spcBef>
                          <a:spcPts val="0"/>
                        </a:spcBef>
                        <a:spcAft>
                          <a:spcPts val="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ILLINOIS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4228640479"/>
                  </a:ext>
                </a:extLst>
              </a:tr>
              <a:tr h="200947">
                <a:tc>
                  <a:txBody>
                    <a:bodyPr/>
                    <a:lstStyle/>
                    <a:p>
                      <a:pPr marL="0" marR="0" algn="l">
                        <a:lnSpc>
                          <a:spcPct val="115000"/>
                        </a:lnSpc>
                        <a:spcBef>
                          <a:spcPts val="0"/>
                        </a:spcBef>
                        <a:spcAft>
                          <a:spcPts val="0"/>
                        </a:spcAft>
                      </a:pPr>
                      <a:r>
                        <a:rPr lang="en-US" sz="900" u="sng" dirty="0">
                          <a:solidFill>
                            <a:srgbClr val="3333FF"/>
                          </a:solidFill>
                          <a:effectLst/>
                          <a:latin typeface="Calibri" panose="020F0502020204030204" pitchFamily="34" charset="0"/>
                          <a:ea typeface="Calibri" panose="020F0502020204030204" pitchFamily="34" charset="0"/>
                          <a:cs typeface="Times New Roman" panose="02020603050405020304" pitchFamily="18" charset="0"/>
                          <a:hlinkClick r:id="rId5"/>
                        </a:rPr>
                        <a:t>Click Here to Apply</a:t>
                      </a:r>
                      <a:r>
                        <a:rPr lang="en-US" sz="900" dirty="0">
                          <a:solidFill>
                            <a:srgbClr val="3333FF"/>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 Visit our Careers Page Ref: RC63316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Chicago - $18.43/</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4339202"/>
                  </a:ext>
                </a:extLst>
              </a:tr>
              <a:tr h="200947">
                <a:tc>
                  <a:txBody>
                    <a:bodyPr/>
                    <a:lstStyle/>
                    <a:p>
                      <a:pPr marL="0" marR="0" algn="l">
                        <a:lnSpc>
                          <a:spcPct val="115000"/>
                        </a:lnSpc>
                        <a:spcBef>
                          <a:spcPts val="0"/>
                        </a:spcBef>
                        <a:spcAft>
                          <a:spcPts val="0"/>
                        </a:spcAft>
                      </a:pPr>
                      <a:r>
                        <a:rPr lang="en-US" sz="900" u="sng" dirty="0">
                          <a:solidFill>
                            <a:srgbClr val="3333FF"/>
                          </a:solidFill>
                          <a:effectLst/>
                          <a:latin typeface="Calibri" panose="020F0502020204030204" pitchFamily="34" charset="0"/>
                          <a:ea typeface="Calibri" panose="020F0502020204030204" pitchFamily="34" charset="0"/>
                          <a:cs typeface="Times New Roman" panose="02020603050405020304" pitchFamily="18" charset="0"/>
                          <a:hlinkClick r:id="rId6"/>
                        </a:rPr>
                        <a:t>Click Here to Apply</a:t>
                      </a:r>
                      <a:r>
                        <a:rPr lang="en-US" sz="900" dirty="0">
                          <a:solidFill>
                            <a:srgbClr val="3333FF"/>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 Visit our Careers Page Ref: RC64005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Peoria - $17.46/</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4594321"/>
                  </a:ext>
                </a:extLst>
              </a:tr>
              <a:tr h="200947">
                <a:tc>
                  <a:txBody>
                    <a:bodyPr/>
                    <a:lstStyle/>
                    <a:p>
                      <a:pPr marL="0" marR="0" algn="l">
                        <a:lnSpc>
                          <a:spcPct val="115000"/>
                        </a:lnSpc>
                        <a:spcBef>
                          <a:spcPts val="0"/>
                        </a:spcBef>
                        <a:spcAft>
                          <a:spcPts val="0"/>
                        </a:spcAft>
                      </a:pPr>
                      <a:r>
                        <a:rPr lang="en-US" sz="900" u="sng" dirty="0">
                          <a:solidFill>
                            <a:srgbClr val="3333FF"/>
                          </a:solidFill>
                          <a:effectLst/>
                          <a:latin typeface="Calibri" panose="020F0502020204030204" pitchFamily="34" charset="0"/>
                          <a:ea typeface="Calibri" panose="020F0502020204030204" pitchFamily="34" charset="0"/>
                          <a:cs typeface="Times New Roman" panose="02020603050405020304" pitchFamily="18" charset="0"/>
                          <a:hlinkClick r:id="rId7"/>
                        </a:rPr>
                        <a:t>Click Here to Apply</a:t>
                      </a:r>
                      <a:r>
                        <a:rPr lang="en-US" sz="900" dirty="0">
                          <a:solidFill>
                            <a:srgbClr val="3333FF"/>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 Visit our Careers Page Ref: RC63593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Quincy - $17.46/</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3285244"/>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NEBRASKA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3251794029"/>
                  </a:ext>
                </a:extLst>
              </a:tr>
              <a:tr h="189859">
                <a:tc>
                  <a:txBody>
                    <a:bodyPr/>
                    <a:lstStyle/>
                    <a:p>
                      <a:pPr marL="0" marR="0" algn="l">
                        <a:lnSpc>
                          <a:spcPct val="107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RC62821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Grand Island - $16.49/</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5395277"/>
                  </a:ext>
                </a:extLst>
              </a:tr>
              <a:tr h="189859">
                <a:tc>
                  <a:txBody>
                    <a:bodyPr/>
                    <a:lstStyle/>
                    <a:p>
                      <a:pPr marL="0" marR="0" algn="l">
                        <a:lnSpc>
                          <a:spcPct val="107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9"/>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RC63194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North Platte - $16.49/</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7601053"/>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PENNSYLVANIA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3865172702"/>
                  </a:ext>
                </a:extLst>
              </a:tr>
              <a:tr h="189859">
                <a:tc>
                  <a:txBody>
                    <a:bodyPr/>
                    <a:lstStyle/>
                    <a:p>
                      <a:pPr marL="0" marR="0" algn="l">
                        <a:lnSpc>
                          <a:spcPct val="107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0"/>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RC60779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Philadelphia - $19.40/</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2977778"/>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VIRGINIA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2052725723"/>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1"/>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RC63403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Roanoke - $16.00/</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$1,500 Retention Bonus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3407232"/>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WISCONSIN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2597963615"/>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2"/>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RC63838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Green Bay - </a:t>
                      </a:r>
                      <a:r>
                        <a:rPr lang="en-US" sz="900">
                          <a:effectLst/>
                          <a:latin typeface="Calibri" panose="020F0502020204030204" pitchFamily="34" charset="0"/>
                          <a:ea typeface="Calibri" panose="020F0502020204030204" pitchFamily="34" charset="0"/>
                          <a:cs typeface="Times New Roman" panose="02020603050405020304" pitchFamily="18" charset="0"/>
                        </a:rPr>
                        <a:t>$19.73</a:t>
                      </a: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4018234"/>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3"/>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RC62659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Madison - $19.73/hr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4068211"/>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4"/>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RC63863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 Crosse - $19.73/hr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8487367"/>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5"/>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RC62723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Waukesha - $19.73/</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1859251"/>
                  </a:ext>
                </a:extLst>
              </a:tr>
              <a:tr h="189859">
                <a:tc gridSpan="2">
                  <a:txBody>
                    <a:bodyPr/>
                    <a:lstStyle/>
                    <a:p>
                      <a:pPr marL="0" marR="0" algn="l">
                        <a:lnSpc>
                          <a:spcPct val="107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IOWA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3803795198"/>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6"/>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RC61719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Dubuque - $17.26/hr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0738209"/>
                  </a:ext>
                </a:extLst>
              </a:tr>
              <a:tr h="200947">
                <a:tc>
                  <a:txBody>
                    <a:bodyPr/>
                    <a:lstStyle/>
                    <a:p>
                      <a:pPr marL="0" marR="0" algn="l">
                        <a:lnSpc>
                          <a:spcPct val="115000"/>
                        </a:lnSpc>
                        <a:spcBef>
                          <a:spcPts val="0"/>
                        </a:spcBef>
                        <a:spcAft>
                          <a:spcPts val="0"/>
                        </a:spcAft>
                      </a:pPr>
                      <a:r>
                        <a:rPr lang="en-US" sz="9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7"/>
                        </a:rPr>
                        <a:t>Click Here to Apply</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Visit our Careers Page Ref: RC62660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Waterloo - $16.75/</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949164"/>
                  </a:ext>
                </a:extLst>
              </a:tr>
            </a:tbl>
          </a:graphicData>
        </a:graphic>
      </p:graphicFrame>
      <p:pic>
        <p:nvPicPr>
          <p:cNvPr id="1026" name="Picture 2">
            <a:extLst>
              <a:ext uri="{FF2B5EF4-FFF2-40B4-BE49-F238E27FC236}">
                <a16:creationId xmlns:a16="http://schemas.microsoft.com/office/drawing/2014/main" id="{11176809-CCBD-4675-82F4-B2B36EC263E8}"/>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0674" y="279130"/>
            <a:ext cx="1370563" cy="4405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6F4290A4-48CE-4921-84D3-B448A3F577C5}"/>
              </a:ext>
            </a:extLst>
          </p:cNvPr>
          <p:cNvGraphicFramePr>
            <a:graphicFrameLocks noGrp="1"/>
          </p:cNvGraphicFramePr>
          <p:nvPr>
            <p:extLst>
              <p:ext uri="{D42A27DB-BD31-4B8C-83A1-F6EECF244321}">
                <p14:modId xmlns:p14="http://schemas.microsoft.com/office/powerpoint/2010/main" val="836878502"/>
              </p:ext>
            </p:extLst>
          </p:nvPr>
        </p:nvGraphicFramePr>
        <p:xfrm>
          <a:off x="389467" y="6551727"/>
          <a:ext cx="6079066" cy="2246852"/>
        </p:xfrm>
        <a:graphic>
          <a:graphicData uri="http://schemas.openxmlformats.org/drawingml/2006/table">
            <a:tbl>
              <a:tblPr firstRow="1" firstCol="1" bandRow="1"/>
              <a:tblGrid>
                <a:gridCol w="3108617">
                  <a:extLst>
                    <a:ext uri="{9D8B030D-6E8A-4147-A177-3AD203B41FA5}">
                      <a16:colId xmlns:a16="http://schemas.microsoft.com/office/drawing/2014/main" val="638275743"/>
                    </a:ext>
                  </a:extLst>
                </a:gridCol>
                <a:gridCol w="2970449">
                  <a:extLst>
                    <a:ext uri="{9D8B030D-6E8A-4147-A177-3AD203B41FA5}">
                      <a16:colId xmlns:a16="http://schemas.microsoft.com/office/drawing/2014/main" val="3395015261"/>
                    </a:ext>
                  </a:extLst>
                </a:gridCol>
              </a:tblGrid>
              <a:tr h="1220823">
                <a:tc>
                  <a:txBody>
                    <a:bodyPr/>
                    <a:lstStyle/>
                    <a:p>
                      <a:pPr marL="0" marR="0">
                        <a:lnSpc>
                          <a:spcPct val="107000"/>
                        </a:lnSpc>
                        <a:spcBef>
                          <a:spcPts val="0"/>
                        </a:spcBef>
                        <a:spcAft>
                          <a:spcPts val="0"/>
                        </a:spcAft>
                      </a:pPr>
                      <a:r>
                        <a:rPr lang="en-US" sz="900" b="1" u="sng"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Benefits: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Health, Dental, &amp; Vision plans, as well as HSA &amp; FSA</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PTO + Holidays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401K with 4% Match</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Paid Family Leave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Employee Assistance Programs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Disability and Insurance: Short + Long Term</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Service Awards &amp; Recognition</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600" marR="54600" marT="75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0" marR="0" fontAlgn="base">
                        <a:lnSpc>
                          <a:spcPct val="105000"/>
                        </a:lnSpc>
                        <a:spcBef>
                          <a:spcPts val="0"/>
                        </a:spcBef>
                        <a:spcAft>
                          <a:spcPts val="0"/>
                        </a:spcAft>
                      </a:pPr>
                      <a:r>
                        <a:rPr lang="en-US" sz="900" b="1" u="sng"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Requirements:</a:t>
                      </a:r>
                      <a:endParaRPr lang="en-US" sz="900" u="sng"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fontAlgn="base">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High school diploma or equivalent required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fontAlgn="base">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current, valid driver's license with good driving record is required.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fontAlgn="base">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Customer service experience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fontAlgn="base">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Basic computer skills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fontAlgn="base">
                        <a:lnSpc>
                          <a:spcPct val="105000"/>
                        </a:lnSpc>
                        <a:spcBef>
                          <a:spcPts val="0"/>
                        </a:spcBef>
                        <a:spcAft>
                          <a:spcPts val="0"/>
                        </a:spcAft>
                        <a:buFont typeface="Arial" panose="020B0604020202020204" pitchFamily="34" charset="0"/>
                        <a:buChar char="•"/>
                      </a:pPr>
                      <a:r>
                        <a:rPr lang="en-US"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Ability to lift up to 50 lbs., as well as pushing or pulling heavy weights up and down ramps and stairs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75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909072709"/>
                  </a:ext>
                </a:extLst>
              </a:tr>
              <a:tr h="1026029">
                <a:tc gridSpan="2">
                  <a:txBody>
                    <a:bodyPr/>
                    <a:lstStyle/>
                    <a:p>
                      <a:pPr marL="0" marR="0" algn="ctr" fontAlgn="base">
                        <a:lnSpc>
                          <a:spcPct val="105000"/>
                        </a:lnSpc>
                        <a:spcBef>
                          <a:spcPts val="0"/>
                        </a:spcBef>
                        <a:spcAft>
                          <a:spcPts val="0"/>
                        </a:spcAft>
                      </a:pPr>
                      <a:endPar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fontAlgn="base">
                        <a:lnSpc>
                          <a:spcPct val="105000"/>
                        </a:lnSpc>
                        <a:spcBef>
                          <a:spcPts val="0"/>
                        </a:spcBef>
                        <a:spcAft>
                          <a:spcPts val="0"/>
                        </a:spcAft>
                      </a:pPr>
                      <a:endPar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fontAlgn="base">
                        <a:lnSpc>
                          <a:spcPct val="105000"/>
                        </a:lnSpc>
                        <a:spcBef>
                          <a:spcPts val="0"/>
                        </a:spcBef>
                        <a:spcAft>
                          <a:spcPts val="0"/>
                        </a:spcAft>
                      </a:pPr>
                      <a:endPar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fontAlgn="base">
                        <a:lnSpc>
                          <a:spcPct val="105000"/>
                        </a:lnSpc>
                        <a:spcBef>
                          <a:spcPts val="0"/>
                        </a:spcBef>
                        <a:spcAft>
                          <a:spcPts val="0"/>
                        </a:spcAft>
                      </a:pPr>
                      <a:endPar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fontAlgn="base">
                        <a:lnSpc>
                          <a:spcPct val="105000"/>
                        </a:lnSpc>
                        <a:spcBef>
                          <a:spcPts val="0"/>
                        </a:spcBef>
                        <a:spcAft>
                          <a:spcPts val="0"/>
                        </a:spcAft>
                      </a:pPr>
                      <a:endPar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fontAlgn="base">
                        <a:lnSpc>
                          <a:spcPct val="105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Start your Career with the American Red Cross Today!</a:t>
                      </a:r>
                    </a:p>
                    <a:p>
                      <a:pPr marL="0" marR="0" algn="ctr" fontAlgn="base">
                        <a:lnSpc>
                          <a:spcPct val="105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Visit </a:t>
                      </a:r>
                      <a:r>
                        <a:rPr lang="en-US"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19">
                            <a:extLst>
                              <a:ext uri="{A12FA001-AC4F-418D-AE19-62706E023703}">
                                <ahyp:hlinkClr xmlns:ahyp="http://schemas.microsoft.com/office/drawing/2018/hyperlinkcolor" val="tx"/>
                              </a:ext>
                            </a:extLst>
                          </a:hlinkClick>
                        </a:rPr>
                        <a:t>www.redcross.org/careers</a:t>
                      </a:r>
                      <a:endParaRPr lang="en-U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75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extLst>
                  <a:ext uri="{0D108BD9-81ED-4DB2-BD59-A6C34878D82A}">
                    <a16:rowId xmlns:a16="http://schemas.microsoft.com/office/drawing/2014/main" val="3818302273"/>
                  </a:ext>
                </a:extLst>
              </a:tr>
            </a:tbl>
          </a:graphicData>
        </a:graphic>
      </p:graphicFrame>
      <p:pic>
        <p:nvPicPr>
          <p:cNvPr id="1028" name="Picture 3">
            <a:extLst>
              <a:ext uri="{FF2B5EF4-FFF2-40B4-BE49-F238E27FC236}">
                <a16:creationId xmlns:a16="http://schemas.microsoft.com/office/drawing/2014/main" id="{CC549BDE-8D6B-4FD9-BBBC-20F17320589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17881" y="7866061"/>
            <a:ext cx="622236" cy="5539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65F4C385-2E18-4C67-ACFC-18BDE3E36F47}"/>
              </a:ext>
            </a:extLst>
          </p:cNvPr>
          <p:cNvPicPr>
            <a:picLocks noChangeAspect="1"/>
          </p:cNvPicPr>
          <p:nvPr/>
        </p:nvPicPr>
        <p:blipFill>
          <a:blip r:embed="rId21"/>
          <a:stretch>
            <a:fillRect/>
          </a:stretch>
        </p:blipFill>
        <p:spPr>
          <a:xfrm>
            <a:off x="1660370" y="8798579"/>
            <a:ext cx="3537260" cy="259527"/>
          </a:xfrm>
          <a:prstGeom prst="rect">
            <a:avLst/>
          </a:prstGeom>
        </p:spPr>
      </p:pic>
    </p:spTree>
    <p:extLst>
      <p:ext uri="{BB962C8B-B14F-4D97-AF65-F5344CB8AC3E}">
        <p14:creationId xmlns:p14="http://schemas.microsoft.com/office/powerpoint/2010/main" val="2454463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515</Words>
  <Application>Microsoft Office PowerPoint</Application>
  <PresentationFormat>Letter Paper (8.5x11 in)</PresentationFormat>
  <Paragraphs>69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Katz, Sam</dc:creator>
  <cp:lastModifiedBy>Lazarowicz, Katie</cp:lastModifiedBy>
  <cp:revision>9</cp:revision>
  <dcterms:created xsi:type="dcterms:W3CDTF">2023-05-02T21:14:28Z</dcterms:created>
  <dcterms:modified xsi:type="dcterms:W3CDTF">2023-05-04T18:03:59Z</dcterms:modified>
</cp:coreProperties>
</file>