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2" r:id="rId1"/>
  </p:sldMasterIdLst>
  <p:sldIdLst>
    <p:sldId id="256" r:id="rId2"/>
    <p:sldId id="266" r:id="rId3"/>
    <p:sldId id="257" r:id="rId4"/>
    <p:sldId id="272" r:id="rId5"/>
    <p:sldId id="258" r:id="rId6"/>
    <p:sldId id="260" r:id="rId7"/>
    <p:sldId id="267" r:id="rId8"/>
    <p:sldId id="261" r:id="rId9"/>
    <p:sldId id="262" r:id="rId10"/>
    <p:sldId id="269" r:id="rId11"/>
    <p:sldId id="259" r:id="rId12"/>
    <p:sldId id="263" r:id="rId13"/>
    <p:sldId id="270" r:id="rId14"/>
    <p:sldId id="264" r:id="rId15"/>
    <p:sldId id="265" r:id="rId16"/>
    <p:sldId id="268" r:id="rId17"/>
  </p:sldIdLst>
  <p:sldSz cx="12192000" cy="6858000"/>
  <p:notesSz cx="6938963"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87" d="100"/>
          <a:sy n="87" d="100"/>
        </p:scale>
        <p:origin x="24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3012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70368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23431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11/8/2022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272721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78657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1301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9866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0852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5760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6990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87504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959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5867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11/8/2022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6182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11/8/2022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9125188"/>
      </p:ext>
    </p:extLst>
  </p:cSld>
  <p:clrMap bg1="dk1" tx1="lt1" bg2="dk2" tx2="lt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3D119-B388-4304-92B5-135ECEF91E05}"/>
              </a:ext>
            </a:extLst>
          </p:cNvPr>
          <p:cNvSpPr>
            <a:spLocks noGrp="1"/>
          </p:cNvSpPr>
          <p:nvPr>
            <p:ph type="ctrTitle"/>
          </p:nvPr>
        </p:nvSpPr>
        <p:spPr>
          <a:xfrm>
            <a:off x="720791" y="468351"/>
            <a:ext cx="6446205" cy="4104247"/>
          </a:xfrm>
        </p:spPr>
        <p:txBody>
          <a:bodyPr>
            <a:noAutofit/>
          </a:bodyPr>
          <a:lstStyle/>
          <a:p>
            <a:pPr>
              <a:lnSpc>
                <a:spcPct val="90000"/>
              </a:lnSpc>
            </a:pPr>
            <a:r>
              <a:rPr lang="en-US" sz="4800" dirty="0"/>
              <a:t>61% of First-generation college students choose careers that </a:t>
            </a:r>
            <a:r>
              <a:rPr lang="en-US" sz="4400" dirty="0"/>
              <a:t>give</a:t>
            </a:r>
            <a:r>
              <a:rPr lang="en-US" sz="4800" dirty="0"/>
              <a:t> back to their communities.</a:t>
            </a:r>
          </a:p>
        </p:txBody>
      </p:sp>
      <p:sp>
        <p:nvSpPr>
          <p:cNvPr id="3" name="Subtitle 2">
            <a:extLst>
              <a:ext uri="{FF2B5EF4-FFF2-40B4-BE49-F238E27FC236}">
                <a16:creationId xmlns:a16="http://schemas.microsoft.com/office/drawing/2014/main" id="{C171A3DE-102D-4069-AF72-F624E839F8E3}"/>
              </a:ext>
            </a:extLst>
          </p:cNvPr>
          <p:cNvSpPr>
            <a:spLocks noGrp="1"/>
          </p:cNvSpPr>
          <p:nvPr>
            <p:ph type="subTitle" idx="1"/>
          </p:nvPr>
        </p:nvSpPr>
        <p:spPr>
          <a:xfrm>
            <a:off x="865985" y="5280846"/>
            <a:ext cx="6446205" cy="1203929"/>
          </a:xfrm>
        </p:spPr>
        <p:txBody>
          <a:bodyPr>
            <a:normAutofit fontScale="62500" lnSpcReduction="20000"/>
          </a:bodyPr>
          <a:lstStyle/>
          <a:p>
            <a:pPr algn="ctr">
              <a:lnSpc>
                <a:spcPct val="90000"/>
              </a:lnSpc>
            </a:pPr>
            <a:r>
              <a:rPr lang="en-US" sz="5100" b="1" dirty="0"/>
              <a:t>National First-Generation Day  </a:t>
            </a:r>
            <a:r>
              <a:rPr lang="en-US" sz="5100" dirty="0"/>
              <a:t>Tuesday, November 8th </a:t>
            </a:r>
          </a:p>
          <a:p>
            <a:pPr>
              <a:lnSpc>
                <a:spcPct val="90000"/>
              </a:lnSpc>
            </a:pPr>
            <a:endParaRPr lang="en-US" sz="1100" dirty="0"/>
          </a:p>
        </p:txBody>
      </p:sp>
      <p:pic>
        <p:nvPicPr>
          <p:cNvPr id="5" name="Picture 4">
            <a:extLst>
              <a:ext uri="{FF2B5EF4-FFF2-40B4-BE49-F238E27FC236}">
                <a16:creationId xmlns:a16="http://schemas.microsoft.com/office/drawing/2014/main" id="{F5F32C0D-B2AF-4F2C-8CB9-099CFA657BF8}"/>
              </a:ext>
            </a:extLst>
          </p:cNvPr>
          <p:cNvPicPr>
            <a:picLocks noChangeAspect="1"/>
          </p:cNvPicPr>
          <p:nvPr/>
        </p:nvPicPr>
        <p:blipFill rotWithShape="1">
          <a:blip r:embed="rId2"/>
          <a:srcRect l="13911" r="19123"/>
          <a:stretch/>
        </p:blipFill>
        <p:spPr>
          <a:xfrm>
            <a:off x="7541342" y="10"/>
            <a:ext cx="4650658" cy="6857990"/>
          </a:xfrm>
          <a:prstGeom prst="rect">
            <a:avLst/>
          </a:prstGeom>
        </p:spPr>
      </p:pic>
    </p:spTree>
    <p:extLst>
      <p:ext uri="{BB962C8B-B14F-4D97-AF65-F5344CB8AC3E}">
        <p14:creationId xmlns:p14="http://schemas.microsoft.com/office/powerpoint/2010/main" val="844244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BE02B-9AAD-DC74-9DAF-1DA779F9575E}"/>
              </a:ext>
            </a:extLst>
          </p:cNvPr>
          <p:cNvSpPr>
            <a:spLocks noGrp="1"/>
          </p:cNvSpPr>
          <p:nvPr>
            <p:ph type="title"/>
          </p:nvPr>
        </p:nvSpPr>
        <p:spPr>
          <a:xfrm>
            <a:off x="810000" y="447188"/>
            <a:ext cx="10571998" cy="970450"/>
          </a:xfrm>
        </p:spPr>
        <p:txBody>
          <a:bodyPr>
            <a:normAutofit/>
          </a:bodyPr>
          <a:lstStyle/>
          <a:p>
            <a:r>
              <a:rPr lang="en-US" dirty="0"/>
              <a:t>Faculty and Staff </a:t>
            </a:r>
          </a:p>
        </p:txBody>
      </p:sp>
      <p:pic>
        <p:nvPicPr>
          <p:cNvPr id="4098" name="Picture 2">
            <a:extLst>
              <a:ext uri="{FF2B5EF4-FFF2-40B4-BE49-F238E27FC236}">
                <a16:creationId xmlns:a16="http://schemas.microsoft.com/office/drawing/2014/main" id="{0A21FCF8-E19D-84E5-2FEB-FA5C5DE8C8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886" r="28887" b="2"/>
          <a:stretch/>
        </p:blipFill>
        <p:spPr bwMode="auto">
          <a:xfrm>
            <a:off x="960438" y="2413000"/>
            <a:ext cx="2913062" cy="3628362"/>
          </a:xfrm>
          <a:prstGeom prst="roundRect">
            <a:avLst>
              <a:gd name="adj" fmla="val 3876"/>
            </a:avLst>
          </a:prstGeom>
          <a:noFill/>
          <a:ln>
            <a:solidFill>
              <a:schemeClr val="accent1"/>
            </a:solidFill>
          </a:ln>
          <a:effectLst/>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3AAFBF7-F771-AD90-A0CB-1E380CC19312}"/>
              </a:ext>
            </a:extLst>
          </p:cNvPr>
          <p:cNvSpPr>
            <a:spLocks noGrp="1"/>
          </p:cNvSpPr>
          <p:nvPr>
            <p:ph idx="1"/>
          </p:nvPr>
        </p:nvSpPr>
        <p:spPr>
          <a:xfrm>
            <a:off x="4330699" y="2413000"/>
            <a:ext cx="7052733" cy="3632200"/>
          </a:xfrm>
        </p:spPr>
        <p:txBody>
          <a:bodyPr>
            <a:normAutofit fontScale="92500" lnSpcReduction="10000"/>
          </a:bodyPr>
          <a:lstStyle/>
          <a:p>
            <a:pPr marL="0" marR="0" lvl="0" indent="0" defTabSz="914400" rtl="0" eaLnBrk="0" fontAlgn="base" latinLnBrk="0" hangingPunct="0">
              <a:lnSpc>
                <a:spcPct val="90000"/>
              </a:lnSpc>
              <a:spcBef>
                <a:spcPct val="0"/>
              </a:spcBef>
              <a:buClrTx/>
              <a:buSzTx/>
              <a:buFontTx/>
              <a:buNone/>
              <a:tabLst/>
            </a:pPr>
            <a:r>
              <a:rPr kumimoji="0" lang="en-US" altLang="en-US" sz="2600" b="0" i="0" u="none" strike="noStrike" cap="none" normalizeH="0" baseline="0" dirty="0">
                <a:ln>
                  <a:noFill/>
                </a:ln>
                <a:effectLst/>
                <a:latin typeface="Outfit" pitchFamily="2" charset="0"/>
              </a:rPr>
              <a:t>Landi Wright</a:t>
            </a:r>
          </a:p>
          <a:p>
            <a:pPr marL="0" marR="0" lvl="0" indent="0" defTabSz="914400" rtl="0" eaLnBrk="0" fontAlgn="base" latinLnBrk="0" hangingPunct="0">
              <a:lnSpc>
                <a:spcPct val="90000"/>
              </a:lnSpc>
              <a:spcBef>
                <a:spcPct val="0"/>
              </a:spcBef>
              <a:buClrTx/>
              <a:buSzTx/>
              <a:buFontTx/>
              <a:buNone/>
              <a:tabLst/>
            </a:pPr>
            <a:r>
              <a:rPr kumimoji="0" lang="en-US" altLang="en-US" sz="1400" b="0" i="0" u="none" strike="noStrike" cap="none" normalizeH="0" baseline="0" dirty="0">
                <a:ln>
                  <a:noFill/>
                </a:ln>
                <a:effectLst/>
                <a:latin typeface="Outfit" pitchFamily="2" charset="0"/>
              </a:rPr>
              <a:t>             </a:t>
            </a:r>
            <a:endParaRPr kumimoji="0" lang="en-US" altLang="en-US" sz="1400" b="0" i="0" u="none" strike="noStrike" cap="none" normalizeH="0" baseline="0" dirty="0">
              <a:ln>
                <a:noFill/>
              </a:ln>
              <a:effectLst/>
            </a:endParaRPr>
          </a:p>
          <a:p>
            <a:pPr marL="0" marR="0" lvl="0" indent="0" defTabSz="914400" rtl="0" eaLnBrk="0" fontAlgn="base" latinLnBrk="0" hangingPunct="0">
              <a:lnSpc>
                <a:spcPct val="90000"/>
              </a:lnSpc>
              <a:spcBef>
                <a:spcPct val="0"/>
              </a:spcBef>
              <a:buClrTx/>
              <a:buSzTx/>
              <a:buFontTx/>
              <a:buNone/>
              <a:tabLst/>
            </a:pPr>
            <a:r>
              <a:rPr kumimoji="0" lang="en-US" altLang="en-US" sz="1600" b="0" i="1" u="none" strike="noStrike" cap="none" normalizeH="0" baseline="0" dirty="0">
                <a:ln>
                  <a:noFill/>
                </a:ln>
                <a:effectLst/>
                <a:latin typeface="Arial" panose="020B0604020202020204" pitchFamily="34" charset="0"/>
              </a:rPr>
              <a:t>“Although neither of my parents held a college degree, they did understand the value of an education; so I was raised with the assumption that I would go to college after high school. I applied and was accepted to a private college in New York. I even went so far as to travel there for a two-day freshman orientation; but ultimately, I chose not to attend college then. Honestly, I was just too afraid. I felt so out of place among the other freshmen at the orientation, like I didn’t belong there. How could I relate to these kids from affluent homes with well-educated parents? How could they ever understand and accept me, a low-income, first-generation student who didn’t have the same background, ideas, experiences, social skills, and opportunities that they had? Years later, I did finally find my way back to college and completed my degree, but I have never forgotten that feeling of not belonging, of not having “all the right stuff” to be a college student. This is what drives me to always strive for excellence when serving students here at KVCC – I want every student who walks into my office to know that there is at least one person here who understands the challenges they face, accepts them where they’re at, and believes that they DO belong here.”</a:t>
            </a:r>
            <a:endParaRPr kumimoji="0" lang="en-US" altLang="en-US" sz="1600" b="0"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154456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3D119-B388-4304-92B5-135ECEF91E05}"/>
              </a:ext>
            </a:extLst>
          </p:cNvPr>
          <p:cNvSpPr>
            <a:spLocks noGrp="1"/>
          </p:cNvSpPr>
          <p:nvPr>
            <p:ph type="ctrTitle"/>
          </p:nvPr>
        </p:nvSpPr>
        <p:spPr>
          <a:xfrm>
            <a:off x="720791" y="468352"/>
            <a:ext cx="6446204" cy="4104247"/>
          </a:xfrm>
        </p:spPr>
        <p:txBody>
          <a:bodyPr>
            <a:noAutofit/>
          </a:bodyPr>
          <a:lstStyle/>
          <a:p>
            <a:pPr>
              <a:lnSpc>
                <a:spcPct val="90000"/>
              </a:lnSpc>
            </a:pPr>
            <a:r>
              <a:rPr lang="en-US" dirty="0"/>
              <a:t>KVCC’s TR</a:t>
            </a:r>
            <a:r>
              <a:rPr lang="en-US" dirty="0">
                <a:solidFill>
                  <a:srgbClr val="C00000"/>
                </a:solidFill>
              </a:rPr>
              <a:t>I</a:t>
            </a:r>
            <a:r>
              <a:rPr lang="en-US" dirty="0"/>
              <a:t>O program has been  helping First-gen pioneers since 1993!</a:t>
            </a:r>
          </a:p>
        </p:txBody>
      </p:sp>
      <p:sp>
        <p:nvSpPr>
          <p:cNvPr id="3" name="Subtitle 2">
            <a:extLst>
              <a:ext uri="{FF2B5EF4-FFF2-40B4-BE49-F238E27FC236}">
                <a16:creationId xmlns:a16="http://schemas.microsoft.com/office/drawing/2014/main" id="{C171A3DE-102D-4069-AF72-F624E839F8E3}"/>
              </a:ext>
            </a:extLst>
          </p:cNvPr>
          <p:cNvSpPr>
            <a:spLocks noGrp="1"/>
          </p:cNvSpPr>
          <p:nvPr>
            <p:ph type="subTitle" idx="1"/>
          </p:nvPr>
        </p:nvSpPr>
        <p:spPr>
          <a:xfrm>
            <a:off x="810002" y="5280847"/>
            <a:ext cx="6446204" cy="1108801"/>
          </a:xfrm>
        </p:spPr>
        <p:txBody>
          <a:bodyPr>
            <a:normAutofit/>
          </a:bodyPr>
          <a:lstStyle/>
          <a:p>
            <a:pPr algn="ctr">
              <a:lnSpc>
                <a:spcPct val="90000"/>
              </a:lnSpc>
            </a:pPr>
            <a:r>
              <a:rPr lang="en-US" sz="3200" b="1" dirty="0"/>
              <a:t>National First-Generation Day  </a:t>
            </a:r>
            <a:r>
              <a:rPr lang="en-US" sz="3200" dirty="0"/>
              <a:t>Tuesday, November 8th </a:t>
            </a:r>
          </a:p>
          <a:p>
            <a:pPr>
              <a:lnSpc>
                <a:spcPct val="90000"/>
              </a:lnSpc>
            </a:pPr>
            <a:endParaRPr lang="en-US" sz="1100" dirty="0"/>
          </a:p>
        </p:txBody>
      </p:sp>
      <p:pic>
        <p:nvPicPr>
          <p:cNvPr id="5" name="Picture 4">
            <a:extLst>
              <a:ext uri="{FF2B5EF4-FFF2-40B4-BE49-F238E27FC236}">
                <a16:creationId xmlns:a16="http://schemas.microsoft.com/office/drawing/2014/main" id="{F5F32C0D-B2AF-4F2C-8CB9-099CFA657BF8}"/>
              </a:ext>
            </a:extLst>
          </p:cNvPr>
          <p:cNvPicPr>
            <a:picLocks noChangeAspect="1"/>
          </p:cNvPicPr>
          <p:nvPr/>
        </p:nvPicPr>
        <p:blipFill rotWithShape="1">
          <a:blip r:embed="rId2"/>
          <a:srcRect l="13911" r="19123"/>
          <a:stretch/>
        </p:blipFill>
        <p:spPr>
          <a:xfrm>
            <a:off x="7541343" y="11"/>
            <a:ext cx="4650658" cy="6857989"/>
          </a:xfrm>
          <a:prstGeom prst="rect">
            <a:avLst/>
          </a:prstGeom>
        </p:spPr>
      </p:pic>
    </p:spTree>
    <p:extLst>
      <p:ext uri="{BB962C8B-B14F-4D97-AF65-F5344CB8AC3E}">
        <p14:creationId xmlns:p14="http://schemas.microsoft.com/office/powerpoint/2010/main" val="2687356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3D119-B388-4304-92B5-135ECEF91E05}"/>
              </a:ext>
            </a:extLst>
          </p:cNvPr>
          <p:cNvSpPr>
            <a:spLocks noGrp="1"/>
          </p:cNvSpPr>
          <p:nvPr>
            <p:ph type="ctrTitle"/>
          </p:nvPr>
        </p:nvSpPr>
        <p:spPr>
          <a:xfrm>
            <a:off x="676187" y="486698"/>
            <a:ext cx="6446204" cy="4264320"/>
          </a:xfrm>
        </p:spPr>
        <p:txBody>
          <a:bodyPr>
            <a:noAutofit/>
          </a:bodyPr>
          <a:lstStyle/>
          <a:p>
            <a:pPr>
              <a:lnSpc>
                <a:spcPct val="90000"/>
              </a:lnSpc>
            </a:pPr>
            <a:r>
              <a:rPr lang="en-US" sz="6000" dirty="0"/>
              <a:t>93% of First-gen TR</a:t>
            </a:r>
            <a:r>
              <a:rPr lang="en-US" sz="6000" dirty="0">
                <a:solidFill>
                  <a:srgbClr val="C00000"/>
                </a:solidFill>
              </a:rPr>
              <a:t>I</a:t>
            </a:r>
            <a:r>
              <a:rPr lang="en-US" sz="6000" dirty="0"/>
              <a:t>O students had better than average GPAs in 2021</a:t>
            </a:r>
          </a:p>
        </p:txBody>
      </p:sp>
      <p:sp>
        <p:nvSpPr>
          <p:cNvPr id="3" name="Subtitle 2">
            <a:extLst>
              <a:ext uri="{FF2B5EF4-FFF2-40B4-BE49-F238E27FC236}">
                <a16:creationId xmlns:a16="http://schemas.microsoft.com/office/drawing/2014/main" id="{C171A3DE-102D-4069-AF72-F624E839F8E3}"/>
              </a:ext>
            </a:extLst>
          </p:cNvPr>
          <p:cNvSpPr>
            <a:spLocks noGrp="1"/>
          </p:cNvSpPr>
          <p:nvPr>
            <p:ph type="subTitle" idx="1"/>
          </p:nvPr>
        </p:nvSpPr>
        <p:spPr>
          <a:xfrm>
            <a:off x="412596" y="5280847"/>
            <a:ext cx="6843611" cy="1166606"/>
          </a:xfrm>
        </p:spPr>
        <p:txBody>
          <a:bodyPr>
            <a:normAutofit/>
          </a:bodyPr>
          <a:lstStyle/>
          <a:p>
            <a:pPr algn="ctr">
              <a:lnSpc>
                <a:spcPct val="90000"/>
              </a:lnSpc>
            </a:pPr>
            <a:r>
              <a:rPr lang="en-US" sz="3200" b="1" dirty="0"/>
              <a:t>National First-Generation Day  </a:t>
            </a:r>
            <a:r>
              <a:rPr lang="en-US" sz="3200" dirty="0"/>
              <a:t>Tuesday, November 8th </a:t>
            </a:r>
          </a:p>
          <a:p>
            <a:pPr algn="ctr">
              <a:lnSpc>
                <a:spcPct val="90000"/>
              </a:lnSpc>
            </a:pPr>
            <a:endParaRPr lang="en-US" sz="1100" dirty="0"/>
          </a:p>
        </p:txBody>
      </p:sp>
      <p:pic>
        <p:nvPicPr>
          <p:cNvPr id="5" name="Picture 4">
            <a:extLst>
              <a:ext uri="{FF2B5EF4-FFF2-40B4-BE49-F238E27FC236}">
                <a16:creationId xmlns:a16="http://schemas.microsoft.com/office/drawing/2014/main" id="{F5F32C0D-B2AF-4F2C-8CB9-099CFA657BF8}"/>
              </a:ext>
            </a:extLst>
          </p:cNvPr>
          <p:cNvPicPr>
            <a:picLocks noChangeAspect="1"/>
          </p:cNvPicPr>
          <p:nvPr/>
        </p:nvPicPr>
        <p:blipFill rotWithShape="1">
          <a:blip r:embed="rId2"/>
          <a:srcRect l="13911" r="19123"/>
          <a:stretch/>
        </p:blipFill>
        <p:spPr>
          <a:xfrm>
            <a:off x="7541343" y="11"/>
            <a:ext cx="4650658" cy="6857989"/>
          </a:xfrm>
          <a:prstGeom prst="rect">
            <a:avLst/>
          </a:prstGeom>
        </p:spPr>
      </p:pic>
    </p:spTree>
    <p:extLst>
      <p:ext uri="{BB962C8B-B14F-4D97-AF65-F5344CB8AC3E}">
        <p14:creationId xmlns:p14="http://schemas.microsoft.com/office/powerpoint/2010/main" val="1917580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F4A9-E53C-1FA5-B576-89C33347F612}"/>
              </a:ext>
            </a:extLst>
          </p:cNvPr>
          <p:cNvSpPr>
            <a:spLocks noGrp="1"/>
          </p:cNvSpPr>
          <p:nvPr>
            <p:ph type="title"/>
          </p:nvPr>
        </p:nvSpPr>
        <p:spPr>
          <a:xfrm>
            <a:off x="810000" y="447188"/>
            <a:ext cx="5933700" cy="970450"/>
          </a:xfrm>
        </p:spPr>
        <p:txBody>
          <a:bodyPr>
            <a:normAutofit/>
          </a:bodyPr>
          <a:lstStyle/>
          <a:p>
            <a:r>
              <a:rPr lang="en-US" dirty="0"/>
              <a:t>Faculty and Staff </a:t>
            </a:r>
          </a:p>
        </p:txBody>
      </p:sp>
      <p:sp>
        <p:nvSpPr>
          <p:cNvPr id="3" name="Content Placeholder 2">
            <a:extLst>
              <a:ext uri="{FF2B5EF4-FFF2-40B4-BE49-F238E27FC236}">
                <a16:creationId xmlns:a16="http://schemas.microsoft.com/office/drawing/2014/main" id="{0B96AA5F-DD59-C402-C8FF-CEF4915077EE}"/>
              </a:ext>
            </a:extLst>
          </p:cNvPr>
          <p:cNvSpPr>
            <a:spLocks noGrp="1"/>
          </p:cNvSpPr>
          <p:nvPr>
            <p:ph idx="1"/>
          </p:nvPr>
        </p:nvSpPr>
        <p:spPr>
          <a:xfrm>
            <a:off x="818712" y="2222287"/>
            <a:ext cx="5924988" cy="4035638"/>
          </a:xfrm>
        </p:spPr>
        <p:txBody>
          <a:bodyPr>
            <a:normAutofit fontScale="92500" lnSpcReduction="10000"/>
          </a:bodyPr>
          <a:lstStyle/>
          <a:p>
            <a:pPr marL="0" marR="0" lvl="0" indent="0" defTabSz="914400" rtl="0" eaLnBrk="0" fontAlgn="base" latinLnBrk="0" hangingPunct="0">
              <a:lnSpc>
                <a:spcPct val="90000"/>
              </a:lnSpc>
              <a:spcBef>
                <a:spcPct val="0"/>
              </a:spcBef>
              <a:buClrTx/>
              <a:buSzTx/>
              <a:buFontTx/>
              <a:buNone/>
              <a:tabLst/>
            </a:pPr>
            <a:r>
              <a:rPr kumimoji="0" lang="en-US" altLang="en-US" sz="2600" b="0" i="0" u="none" strike="noStrike" cap="none" normalizeH="0" baseline="0" dirty="0">
                <a:ln>
                  <a:noFill/>
                </a:ln>
                <a:effectLst/>
                <a:latin typeface="Outfit" pitchFamily="2" charset="0"/>
                <a:cs typeface="Arial" panose="020B0604020202020204" pitchFamily="34" charset="0"/>
              </a:rPr>
              <a:t>Jim Chapman</a:t>
            </a:r>
          </a:p>
          <a:p>
            <a:pPr marL="0" marR="0" lvl="0" indent="0" defTabSz="914400" rtl="0" eaLnBrk="0" fontAlgn="base" latinLnBrk="0" hangingPunct="0">
              <a:lnSpc>
                <a:spcPct val="90000"/>
              </a:lnSpc>
              <a:spcBef>
                <a:spcPct val="0"/>
              </a:spcBef>
              <a:buClrTx/>
              <a:buSzTx/>
              <a:buFontTx/>
              <a:buNone/>
              <a:tabLst/>
            </a:pPr>
            <a:r>
              <a:rPr kumimoji="0" lang="en-US" altLang="en-US" sz="1300" b="0" i="0" u="none" strike="noStrike" cap="none" normalizeH="0" baseline="0" dirty="0">
                <a:ln>
                  <a:noFill/>
                </a:ln>
                <a:effectLst/>
                <a:latin typeface="Outfit" pitchFamily="2" charset="0"/>
              </a:rPr>
              <a:t>       </a:t>
            </a:r>
            <a:endParaRPr kumimoji="0" lang="en-US" altLang="en-US" sz="1300" b="0" i="0" u="none" strike="noStrike" cap="none" normalizeH="0" baseline="0" dirty="0">
              <a:ln>
                <a:noFill/>
              </a:ln>
              <a:effectLst/>
            </a:endParaRPr>
          </a:p>
          <a:p>
            <a:pPr marL="0" marR="0" lvl="0" indent="0" defTabSz="914400" rtl="0" eaLnBrk="0" fontAlgn="base" latinLnBrk="0" hangingPunct="0">
              <a:lnSpc>
                <a:spcPct val="90000"/>
              </a:lnSpc>
              <a:spcBef>
                <a:spcPct val="0"/>
              </a:spcBef>
              <a:buClrTx/>
              <a:buSzTx/>
              <a:buFontTx/>
              <a:buNone/>
              <a:tabLst/>
            </a:pPr>
            <a:r>
              <a:rPr kumimoji="0" lang="en-US" altLang="en-US" sz="1600" b="0" i="1" u="none" strike="noStrike" cap="none" normalizeH="0" baseline="0" dirty="0">
                <a:ln>
                  <a:noFill/>
                </a:ln>
                <a:effectLst/>
                <a:latin typeface="Arial" panose="020B0604020202020204" pitchFamily="34" charset="0"/>
              </a:rPr>
              <a:t>“Like several of my colleagues, I was the first in my family to go to college. My mother worked her way up in the hospital from a switchboard operator to the manager of the business office. She experienced the difficulty of advancing without any degree, so for her there was no question: I would be going to college! Fortunately, I loved learning and followed in the footsteps of three uncles who earned their degrees in accounting or management.</a:t>
            </a:r>
            <a:endParaRPr kumimoji="0" lang="en-US" altLang="en-US" sz="1600" b="0" i="0" u="none" strike="noStrike" cap="none" normalizeH="0" baseline="0" dirty="0">
              <a:ln>
                <a:noFill/>
              </a:ln>
              <a:effectLst/>
              <a:latin typeface="Arial" panose="020B0604020202020204" pitchFamily="34" charset="0"/>
            </a:endParaRPr>
          </a:p>
          <a:p>
            <a:pPr marL="0" marR="0" lvl="0" indent="0" defTabSz="914400" rtl="0" eaLnBrk="0" fontAlgn="base" latinLnBrk="0" hangingPunct="0">
              <a:lnSpc>
                <a:spcPct val="90000"/>
              </a:lnSpc>
              <a:spcBef>
                <a:spcPct val="0"/>
              </a:spcBef>
              <a:buClrTx/>
              <a:buSzTx/>
              <a:buFontTx/>
              <a:buNone/>
              <a:tabLst/>
            </a:pPr>
            <a:r>
              <a:rPr kumimoji="0" lang="en-US" altLang="en-US" sz="1600" b="0" i="1" u="none" strike="noStrike" cap="none" normalizeH="0" baseline="0" dirty="0">
                <a:ln>
                  <a:noFill/>
                </a:ln>
                <a:effectLst/>
                <a:latin typeface="Arial" panose="020B0604020202020204" pitchFamily="34" charset="0"/>
              </a:rPr>
              <a:t>I knew I wanted my Master’s degree, and I was afraid that if I stopped at my Baccalaureate, I would never go back. I chose a college and program where I could earn my BS and my MBA together in 5 years. When I started teaching, I was responsible for a lot of technology courses with no real coursework, so I went back for my second Master’s, this time in Computer Education. The courses weren’t always easy, but the reward in the end was so worth it! At the risk of using a worn-out platitude, no education is wasted; even in the worst situations, there is an opportunity to learn something. Keep plugging away and know that I am proud of you!</a:t>
            </a:r>
            <a:endParaRPr kumimoji="0" lang="en-US" altLang="en-US" sz="1600" b="0" i="0" u="none" strike="noStrike" cap="none" normalizeH="0" baseline="0" dirty="0">
              <a:ln>
                <a:noFill/>
              </a:ln>
              <a:effectLst/>
              <a:latin typeface="Arial" panose="020B0604020202020204" pitchFamily="34" charset="0"/>
            </a:endParaRPr>
          </a:p>
        </p:txBody>
      </p:sp>
      <p:sp>
        <p:nvSpPr>
          <p:cNvPr id="5127" name="Rectangle 5126">
            <a:extLst>
              <a:ext uri="{FF2B5EF4-FFF2-40B4-BE49-F238E27FC236}">
                <a16:creationId xmlns:a16="http://schemas.microsoft.com/office/drawing/2014/main" id="{E2DA8D37-1E70-450D-9D70-95873ABDC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3800" y="0"/>
            <a:ext cx="464515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9" name="Rounded Rectangle 17">
            <a:extLst>
              <a:ext uri="{FF2B5EF4-FFF2-40B4-BE49-F238E27FC236}">
                <a16:creationId xmlns:a16="http://schemas.microsoft.com/office/drawing/2014/main" id="{D2E1CE80-9123-4F46-924D-C14DF534A9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93746" y="958640"/>
            <a:ext cx="3354790" cy="4945244"/>
          </a:xfrm>
          <a:prstGeom prst="roundRect">
            <a:avLst>
              <a:gd name="adj" fmla="val 3513"/>
            </a:avLst>
          </a:prstGeom>
          <a:solidFill>
            <a:schemeClr val="tx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a:extLst>
              <a:ext uri="{FF2B5EF4-FFF2-40B4-BE49-F238E27FC236}">
                <a16:creationId xmlns:a16="http://schemas.microsoft.com/office/drawing/2014/main" id="{2FEE572D-F541-32FA-FB19-336D2C853A9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379" b="5"/>
          <a:stretch/>
        </p:blipFill>
        <p:spPr bwMode="auto">
          <a:xfrm>
            <a:off x="8507487" y="1258529"/>
            <a:ext cx="2735071" cy="4330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7108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3D119-B388-4304-92B5-135ECEF91E05}"/>
              </a:ext>
            </a:extLst>
          </p:cNvPr>
          <p:cNvSpPr>
            <a:spLocks noGrp="1"/>
          </p:cNvSpPr>
          <p:nvPr>
            <p:ph type="ctrTitle"/>
          </p:nvPr>
        </p:nvSpPr>
        <p:spPr>
          <a:xfrm>
            <a:off x="412596" y="333817"/>
            <a:ext cx="6843611" cy="4104247"/>
          </a:xfrm>
        </p:spPr>
        <p:txBody>
          <a:bodyPr>
            <a:noAutofit/>
          </a:bodyPr>
          <a:lstStyle/>
          <a:p>
            <a:pPr>
              <a:lnSpc>
                <a:spcPct val="90000"/>
              </a:lnSpc>
            </a:pPr>
            <a:r>
              <a:rPr lang="en-US" dirty="0"/>
              <a:t>92% of First-gen TR</a:t>
            </a:r>
            <a:r>
              <a:rPr lang="en-US" dirty="0">
                <a:solidFill>
                  <a:srgbClr val="C00000"/>
                </a:solidFill>
              </a:rPr>
              <a:t>I</a:t>
            </a:r>
            <a:r>
              <a:rPr lang="en-US" dirty="0"/>
              <a:t>O students continued to their second academic year in 2021</a:t>
            </a:r>
          </a:p>
        </p:txBody>
      </p:sp>
      <p:sp>
        <p:nvSpPr>
          <p:cNvPr id="3" name="Subtitle 2">
            <a:extLst>
              <a:ext uri="{FF2B5EF4-FFF2-40B4-BE49-F238E27FC236}">
                <a16:creationId xmlns:a16="http://schemas.microsoft.com/office/drawing/2014/main" id="{C171A3DE-102D-4069-AF72-F624E839F8E3}"/>
              </a:ext>
            </a:extLst>
          </p:cNvPr>
          <p:cNvSpPr>
            <a:spLocks noGrp="1"/>
          </p:cNvSpPr>
          <p:nvPr>
            <p:ph type="subTitle" idx="1"/>
          </p:nvPr>
        </p:nvSpPr>
        <p:spPr>
          <a:xfrm>
            <a:off x="412596" y="5280847"/>
            <a:ext cx="6843611" cy="1243336"/>
          </a:xfrm>
        </p:spPr>
        <p:txBody>
          <a:bodyPr>
            <a:normAutofit/>
          </a:bodyPr>
          <a:lstStyle/>
          <a:p>
            <a:pPr algn="ctr">
              <a:lnSpc>
                <a:spcPct val="90000"/>
              </a:lnSpc>
            </a:pPr>
            <a:r>
              <a:rPr lang="en-US" sz="3200" b="1" dirty="0"/>
              <a:t>National First-Generation Day  </a:t>
            </a:r>
            <a:r>
              <a:rPr lang="en-US" sz="3200" dirty="0"/>
              <a:t>Tuesday, November 8th </a:t>
            </a:r>
          </a:p>
          <a:p>
            <a:pPr>
              <a:lnSpc>
                <a:spcPct val="90000"/>
              </a:lnSpc>
            </a:pPr>
            <a:endParaRPr lang="en-US" sz="1100" dirty="0"/>
          </a:p>
        </p:txBody>
      </p:sp>
      <p:pic>
        <p:nvPicPr>
          <p:cNvPr id="5" name="Picture 4">
            <a:extLst>
              <a:ext uri="{FF2B5EF4-FFF2-40B4-BE49-F238E27FC236}">
                <a16:creationId xmlns:a16="http://schemas.microsoft.com/office/drawing/2014/main" id="{F5F32C0D-B2AF-4F2C-8CB9-099CFA657BF8}"/>
              </a:ext>
            </a:extLst>
          </p:cNvPr>
          <p:cNvPicPr>
            <a:picLocks noChangeAspect="1"/>
          </p:cNvPicPr>
          <p:nvPr/>
        </p:nvPicPr>
        <p:blipFill rotWithShape="1">
          <a:blip r:embed="rId2"/>
          <a:srcRect l="13911" r="19123"/>
          <a:stretch/>
        </p:blipFill>
        <p:spPr>
          <a:xfrm>
            <a:off x="7541343" y="11"/>
            <a:ext cx="4650658" cy="6857989"/>
          </a:xfrm>
          <a:prstGeom prst="rect">
            <a:avLst/>
          </a:prstGeom>
        </p:spPr>
      </p:pic>
    </p:spTree>
    <p:extLst>
      <p:ext uri="{BB962C8B-B14F-4D97-AF65-F5344CB8AC3E}">
        <p14:creationId xmlns:p14="http://schemas.microsoft.com/office/powerpoint/2010/main" val="615635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3D119-B388-4304-92B5-135ECEF91E05}"/>
              </a:ext>
            </a:extLst>
          </p:cNvPr>
          <p:cNvSpPr>
            <a:spLocks noGrp="1"/>
          </p:cNvSpPr>
          <p:nvPr>
            <p:ph type="ctrTitle"/>
          </p:nvPr>
        </p:nvSpPr>
        <p:spPr>
          <a:xfrm>
            <a:off x="301083" y="468352"/>
            <a:ext cx="7086919" cy="4104247"/>
          </a:xfrm>
        </p:spPr>
        <p:txBody>
          <a:bodyPr>
            <a:noAutofit/>
          </a:bodyPr>
          <a:lstStyle/>
          <a:p>
            <a:pPr>
              <a:lnSpc>
                <a:spcPct val="90000"/>
              </a:lnSpc>
            </a:pPr>
            <a:r>
              <a:rPr lang="en-US" sz="6601" dirty="0"/>
              <a:t>First-generation college students are pioneers! Way to go!</a:t>
            </a:r>
          </a:p>
        </p:txBody>
      </p:sp>
      <p:sp>
        <p:nvSpPr>
          <p:cNvPr id="3" name="Subtitle 2">
            <a:extLst>
              <a:ext uri="{FF2B5EF4-FFF2-40B4-BE49-F238E27FC236}">
                <a16:creationId xmlns:a16="http://schemas.microsoft.com/office/drawing/2014/main" id="{C171A3DE-102D-4069-AF72-F624E839F8E3}"/>
              </a:ext>
            </a:extLst>
          </p:cNvPr>
          <p:cNvSpPr>
            <a:spLocks noGrp="1"/>
          </p:cNvSpPr>
          <p:nvPr>
            <p:ph type="subTitle" idx="1"/>
          </p:nvPr>
        </p:nvSpPr>
        <p:spPr>
          <a:xfrm>
            <a:off x="412596" y="5280846"/>
            <a:ext cx="6843611" cy="1108801"/>
          </a:xfrm>
        </p:spPr>
        <p:txBody>
          <a:bodyPr>
            <a:normAutofit/>
          </a:bodyPr>
          <a:lstStyle/>
          <a:p>
            <a:pPr algn="ctr">
              <a:lnSpc>
                <a:spcPct val="90000"/>
              </a:lnSpc>
            </a:pPr>
            <a:r>
              <a:rPr lang="en-US" sz="3200" b="1" dirty="0"/>
              <a:t>National First-Generation Day  </a:t>
            </a:r>
            <a:r>
              <a:rPr lang="en-US" sz="3200" dirty="0"/>
              <a:t>Tuesday, November 8th </a:t>
            </a:r>
          </a:p>
          <a:p>
            <a:pPr algn="ctr">
              <a:lnSpc>
                <a:spcPct val="90000"/>
              </a:lnSpc>
            </a:pPr>
            <a:endParaRPr lang="en-US" sz="1100" dirty="0"/>
          </a:p>
        </p:txBody>
      </p:sp>
      <p:pic>
        <p:nvPicPr>
          <p:cNvPr id="5" name="Picture 4">
            <a:extLst>
              <a:ext uri="{FF2B5EF4-FFF2-40B4-BE49-F238E27FC236}">
                <a16:creationId xmlns:a16="http://schemas.microsoft.com/office/drawing/2014/main" id="{F5F32C0D-B2AF-4F2C-8CB9-099CFA657BF8}"/>
              </a:ext>
            </a:extLst>
          </p:cNvPr>
          <p:cNvPicPr>
            <a:picLocks noChangeAspect="1"/>
          </p:cNvPicPr>
          <p:nvPr/>
        </p:nvPicPr>
        <p:blipFill rotWithShape="1">
          <a:blip r:embed="rId2"/>
          <a:srcRect l="13911" r="19123"/>
          <a:stretch/>
        </p:blipFill>
        <p:spPr>
          <a:xfrm>
            <a:off x="7541343" y="11"/>
            <a:ext cx="4650658" cy="6857989"/>
          </a:xfrm>
          <a:prstGeom prst="rect">
            <a:avLst/>
          </a:prstGeom>
        </p:spPr>
      </p:pic>
    </p:spTree>
    <p:extLst>
      <p:ext uri="{BB962C8B-B14F-4D97-AF65-F5344CB8AC3E}">
        <p14:creationId xmlns:p14="http://schemas.microsoft.com/office/powerpoint/2010/main" val="4284918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5CC0E-A9CA-8866-9E1A-B48B36929BB1}"/>
              </a:ext>
            </a:extLst>
          </p:cNvPr>
          <p:cNvSpPr>
            <a:spLocks noGrp="1"/>
          </p:cNvSpPr>
          <p:nvPr>
            <p:ph type="title"/>
          </p:nvPr>
        </p:nvSpPr>
        <p:spPr>
          <a:xfrm>
            <a:off x="810000" y="447188"/>
            <a:ext cx="10571998" cy="970450"/>
          </a:xfrm>
        </p:spPr>
        <p:txBody>
          <a:bodyPr>
            <a:normAutofit/>
          </a:bodyPr>
          <a:lstStyle/>
          <a:p>
            <a:r>
              <a:rPr lang="en-US" dirty="0"/>
              <a:t>Faculty and Staff </a:t>
            </a:r>
          </a:p>
        </p:txBody>
      </p:sp>
      <p:sp>
        <p:nvSpPr>
          <p:cNvPr id="3" name="Content Placeholder 2">
            <a:extLst>
              <a:ext uri="{FF2B5EF4-FFF2-40B4-BE49-F238E27FC236}">
                <a16:creationId xmlns:a16="http://schemas.microsoft.com/office/drawing/2014/main" id="{833277D1-9417-FA32-1DBA-9781098FFE55}"/>
              </a:ext>
            </a:extLst>
          </p:cNvPr>
          <p:cNvSpPr>
            <a:spLocks noGrp="1"/>
          </p:cNvSpPr>
          <p:nvPr>
            <p:ph idx="1"/>
          </p:nvPr>
        </p:nvSpPr>
        <p:spPr>
          <a:xfrm>
            <a:off x="818713" y="2413000"/>
            <a:ext cx="7199220" cy="3632200"/>
          </a:xfrm>
        </p:spPr>
        <p:txBody>
          <a:bodyPr>
            <a:normAutofit lnSpcReduction="10000"/>
          </a:bodyPr>
          <a:lstStyle/>
          <a:p>
            <a:pPr marL="0" marR="0" lvl="0" indent="0" defTabSz="914400" rtl="0" eaLnBrk="0" fontAlgn="base" latinLnBrk="0" hangingPunct="0">
              <a:spcBef>
                <a:spcPct val="0"/>
              </a:spcBef>
              <a:buClrTx/>
              <a:buSzTx/>
              <a:buFontTx/>
              <a:buNone/>
              <a:tabLst/>
            </a:pPr>
            <a:r>
              <a:rPr kumimoji="0" lang="en-US" altLang="en-US" sz="2400" b="0" i="0" u="none" strike="noStrike" cap="none" normalizeH="0" baseline="0" dirty="0">
                <a:ln>
                  <a:noFill/>
                </a:ln>
                <a:effectLst/>
                <a:latin typeface="Outfit" pitchFamily="2" charset="0"/>
              </a:rPr>
              <a:t>Mike Tardiff</a:t>
            </a:r>
          </a:p>
          <a:p>
            <a:pPr marL="0" marR="0" lvl="0" indent="0" defTabSz="914400" rtl="0" eaLnBrk="0" fontAlgn="base" latinLnBrk="0" hangingPunct="0">
              <a:spcBef>
                <a:spcPct val="0"/>
              </a:spcBef>
              <a:buClrTx/>
              <a:buSzTx/>
              <a:buFontTx/>
              <a:buNone/>
              <a:tabLst/>
            </a:pPr>
            <a:r>
              <a:rPr kumimoji="0" lang="en-US" altLang="en-US" b="0" i="0" u="none" strike="noStrike" cap="none" normalizeH="0" baseline="0" dirty="0">
                <a:ln>
                  <a:noFill/>
                </a:ln>
                <a:effectLst/>
                <a:latin typeface="Outfit" pitchFamily="2" charset="0"/>
              </a:rPr>
              <a:t>       </a:t>
            </a:r>
            <a:endParaRPr kumimoji="0" lang="en-US" altLang="en-US" b="0" i="0" u="none" strike="noStrike" cap="none" normalizeH="0" baseline="0" dirty="0">
              <a:ln>
                <a:noFill/>
              </a:ln>
              <a:effectLst/>
            </a:endParaRPr>
          </a:p>
          <a:p>
            <a:pPr marL="0" marR="0" lvl="0" indent="0" defTabSz="914400" rtl="0" eaLnBrk="0" fontAlgn="base" latinLnBrk="0" hangingPunct="0">
              <a:spcBef>
                <a:spcPct val="0"/>
              </a:spcBef>
              <a:buClrTx/>
              <a:buSzTx/>
              <a:buFontTx/>
              <a:buNone/>
              <a:tabLst/>
            </a:pPr>
            <a:r>
              <a:rPr kumimoji="0" lang="en-US" altLang="en-US" b="0" i="1" u="none" strike="noStrike" cap="none" normalizeH="0" baseline="0" dirty="0">
                <a:ln>
                  <a:noFill/>
                </a:ln>
                <a:effectLst/>
                <a:latin typeface="Arial" panose="020B0604020202020204" pitchFamily="34" charset="0"/>
              </a:rPr>
              <a:t>“Colleges and universities are their own cultures. They have their own practices, norms, values, and even economies. Without someone to prepare or mentor you, it’s easy to feel culture shocked and overwhelmed–if you’re brave enough to enroll in the first place! We need more first-generation college students (and graduates) so we can systematically dismantle the many barriers to higher ed. Being the first in your family to fill out the FAFSA or choose a major or transfer or apply for an internship can be daunting. We need more people who can relate to these challenges!”</a:t>
            </a:r>
            <a:endParaRPr kumimoji="0" lang="en-US" altLang="en-US" b="0" i="0" u="none" strike="noStrike" cap="none" normalizeH="0" baseline="0" dirty="0">
              <a:ln>
                <a:noFill/>
              </a:ln>
              <a:effectLst/>
              <a:latin typeface="Arial" panose="020B0604020202020204" pitchFamily="34" charset="0"/>
            </a:endParaRPr>
          </a:p>
          <a:p>
            <a:pPr marL="0" marR="0" lvl="0" indent="0" defTabSz="914400" rtl="0" eaLnBrk="0" fontAlgn="base" latinLnBrk="0" hangingPunct="0">
              <a:spcBef>
                <a:spcPct val="0"/>
              </a:spcBef>
              <a:buClrTx/>
              <a:buSzTx/>
              <a:buFontTx/>
              <a:buNone/>
              <a:tabLst/>
            </a:pPr>
            <a:r>
              <a:rPr kumimoji="0" lang="en-US" altLang="en-US" b="0" i="0" u="none" strike="noStrike" cap="none" normalizeH="0" baseline="0" dirty="0">
                <a:ln>
                  <a:noFill/>
                </a:ln>
                <a:effectLst/>
                <a:latin typeface="Outfit" pitchFamily="2" charset="0"/>
              </a:rPr>
              <a:t> </a:t>
            </a:r>
            <a:endParaRPr kumimoji="0" lang="en-US" altLang="en-US" b="0" i="0" u="none" strike="noStrike" cap="none" normalizeH="0" baseline="0" dirty="0">
              <a:ln>
                <a:noFill/>
              </a:ln>
              <a:effectLst/>
              <a:latin typeface="Arial" panose="020B0604020202020204" pitchFamily="34" charset="0"/>
            </a:endParaRPr>
          </a:p>
        </p:txBody>
      </p:sp>
      <p:pic>
        <p:nvPicPr>
          <p:cNvPr id="3074" name="Picture 2">
            <a:extLst>
              <a:ext uri="{FF2B5EF4-FFF2-40B4-BE49-F238E27FC236}">
                <a16:creationId xmlns:a16="http://schemas.microsoft.com/office/drawing/2014/main" id="{1806117F-7486-06CF-776C-E37A972BFE7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93" r="4" b="4"/>
          <a:stretch/>
        </p:blipFill>
        <p:spPr bwMode="auto">
          <a:xfrm>
            <a:off x="8466138" y="2413000"/>
            <a:ext cx="2915860" cy="3628362"/>
          </a:xfrm>
          <a:prstGeom prst="roundRect">
            <a:avLst>
              <a:gd name="adj" fmla="val 3876"/>
            </a:avLst>
          </a:prstGeom>
          <a:noFill/>
          <a:ln>
            <a:solidFill>
              <a:schemeClr val="accent1"/>
            </a:solidFill>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5061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DF7B5-57F7-BA22-F4CC-EC5B094890EF}"/>
              </a:ext>
            </a:extLst>
          </p:cNvPr>
          <p:cNvSpPr>
            <a:spLocks noGrp="1"/>
          </p:cNvSpPr>
          <p:nvPr>
            <p:ph type="title"/>
          </p:nvPr>
        </p:nvSpPr>
        <p:spPr>
          <a:xfrm>
            <a:off x="810000" y="447188"/>
            <a:ext cx="10571998" cy="970450"/>
          </a:xfrm>
        </p:spPr>
        <p:txBody>
          <a:bodyPr>
            <a:normAutofit/>
          </a:bodyPr>
          <a:lstStyle/>
          <a:p>
            <a:r>
              <a:rPr lang="en-US" dirty="0"/>
              <a:t>Faculty and Staff </a:t>
            </a:r>
          </a:p>
        </p:txBody>
      </p:sp>
      <p:pic>
        <p:nvPicPr>
          <p:cNvPr id="1026" name="Picture 2">
            <a:extLst>
              <a:ext uri="{FF2B5EF4-FFF2-40B4-BE49-F238E27FC236}">
                <a16:creationId xmlns:a16="http://schemas.microsoft.com/office/drawing/2014/main" id="{779E73C3-6596-E8E5-8219-F40C339C69A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292" b="3292"/>
          <a:stretch/>
        </p:blipFill>
        <p:spPr bwMode="auto">
          <a:xfrm>
            <a:off x="960438" y="2413000"/>
            <a:ext cx="2913062" cy="3628362"/>
          </a:xfrm>
          <a:prstGeom prst="roundRect">
            <a:avLst>
              <a:gd name="adj" fmla="val 3876"/>
            </a:avLst>
          </a:prstGeom>
          <a:noFill/>
          <a:ln>
            <a:solidFill>
              <a:schemeClr val="accent1"/>
            </a:solidFill>
          </a:ln>
          <a:effectLst/>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A49860F3-AF5F-9903-D56E-A4625FBD3F25}"/>
              </a:ext>
            </a:extLst>
          </p:cNvPr>
          <p:cNvSpPr>
            <a:spLocks noGrp="1"/>
          </p:cNvSpPr>
          <p:nvPr>
            <p:ph idx="1"/>
          </p:nvPr>
        </p:nvSpPr>
        <p:spPr>
          <a:xfrm>
            <a:off x="4330699" y="1760561"/>
            <a:ext cx="7052733" cy="5220269"/>
          </a:xfrm>
        </p:spPr>
        <p:txBody>
          <a:bodyPr>
            <a:normAutofit/>
          </a:bodyPr>
          <a:lstStyle/>
          <a:p>
            <a:pPr marL="0" marR="0" lvl="0" indent="0" defTabSz="914400" rtl="0" eaLnBrk="0" fontAlgn="base" latinLnBrk="0" hangingPunct="0">
              <a:lnSpc>
                <a:spcPct val="90000"/>
              </a:lnSpc>
              <a:spcBef>
                <a:spcPct val="0"/>
              </a:spcBef>
              <a:buClrTx/>
              <a:buSzTx/>
              <a:buFontTx/>
              <a:buNone/>
              <a:tabLst/>
            </a:pPr>
            <a:r>
              <a:rPr kumimoji="0" lang="en-US" altLang="en-US" sz="2400" b="0" i="0" u="none" strike="noStrike" cap="none" normalizeH="0" baseline="0" dirty="0">
                <a:ln>
                  <a:noFill/>
                </a:ln>
                <a:effectLst/>
                <a:latin typeface="Outfit" pitchFamily="2" charset="0"/>
              </a:rPr>
              <a:t>Melissa Clement</a:t>
            </a:r>
          </a:p>
          <a:p>
            <a:pPr marL="0" marR="0" lvl="0" indent="0" defTabSz="914400" rtl="0" eaLnBrk="0" fontAlgn="base" latinLnBrk="0" hangingPunct="0">
              <a:lnSpc>
                <a:spcPct val="90000"/>
              </a:lnSpc>
              <a:spcBef>
                <a:spcPct val="0"/>
              </a:spcBef>
              <a:buClrTx/>
              <a:buSzTx/>
              <a:buFontTx/>
              <a:buNone/>
              <a:tabLst/>
            </a:pPr>
            <a:r>
              <a:rPr kumimoji="0" lang="en-US" altLang="en-US" sz="1400" b="0" i="0" u="none" strike="noStrike" cap="none" normalizeH="0" baseline="0" dirty="0">
                <a:ln>
                  <a:noFill/>
                </a:ln>
                <a:effectLst/>
                <a:latin typeface="Arial" panose="020B0604020202020204" pitchFamily="34" charset="0"/>
                <a:cs typeface="Arial" panose="020B0604020202020204" pitchFamily="34" charset="0"/>
              </a:rPr>
              <a:t>       </a:t>
            </a:r>
          </a:p>
          <a:p>
            <a:pPr marL="0" marR="0" lvl="0" indent="0" defTabSz="914400" rtl="0" eaLnBrk="0" fontAlgn="base" latinLnBrk="0" hangingPunct="0">
              <a:lnSpc>
                <a:spcPct val="90000"/>
              </a:lnSpc>
              <a:spcBef>
                <a:spcPct val="0"/>
              </a:spcBef>
              <a:buClrTx/>
              <a:buSzTx/>
              <a:buFontTx/>
              <a:buNone/>
              <a:tabLst/>
            </a:pPr>
            <a:r>
              <a:rPr kumimoji="0" lang="en-US" altLang="en-US" sz="1400" b="0" i="1" u="none" strike="noStrike" cap="none" normalizeH="0" baseline="0" dirty="0">
                <a:ln>
                  <a:noFill/>
                </a:ln>
                <a:effectLst/>
                <a:latin typeface="Arial" panose="020B0604020202020204" pitchFamily="34" charset="0"/>
                <a:cs typeface="Arial" panose="020B0604020202020204" pitchFamily="34" charset="0"/>
              </a:rPr>
              <a:t>“My college journey began the fall after graduating high school. I always knew I wanted to go to college and my family expected it of me, but I did not have a foundation for what it was really going to be like. My first attempt did not work out for me. I was so lost. I didn’t understand how to ask for help and there was so much I did not understand. I remember thinking that it would never be realistic for me to be a college graduate. After taking a break for a few years, I found myself determined to make a future for myself. I wanted to be independent, and I wanted stability. I focused my energy on what I wanted and didn’t let anything get in my way. At times, my goal seemed so far away- I sometimes felt like I didn’t belong. I used that frustration as motivation and focused on what was in my control in the here and now and eventually earned my Master’s Degree. For those who are not first generation, it is easy to minimize all of the little pieces of information that get passed to you along the way. First generation college students learn more than just academics. We learn how to advocate, how to persevere. We are an example for so many that will come after us- our children, siblings, and other college students who may be feeling defeated. When we leave college, we are ready to take on anything! I am so very FIRST GEN PROUD!</a:t>
            </a:r>
            <a:endParaRPr kumimoji="0" lang="en-US" altLang="en-US" sz="1400" b="0" i="0" u="none" strike="noStrike" cap="none" normalizeH="0" baseline="0" dirty="0">
              <a:ln>
                <a:noFill/>
              </a:ln>
              <a:effectLst/>
              <a:latin typeface="Arial" panose="020B0604020202020204" pitchFamily="34" charset="0"/>
              <a:cs typeface="Arial" panose="020B0604020202020204" pitchFamily="34" charset="0"/>
            </a:endParaRPr>
          </a:p>
          <a:p>
            <a:pPr marL="0" marR="0" lvl="0" indent="0" defTabSz="914400" rtl="0" eaLnBrk="0" fontAlgn="base" latinLnBrk="0" hangingPunct="0">
              <a:lnSpc>
                <a:spcPct val="90000"/>
              </a:lnSpc>
              <a:spcBef>
                <a:spcPct val="0"/>
              </a:spcBef>
              <a:buClrTx/>
              <a:buSzTx/>
              <a:buFontTx/>
              <a:buNone/>
              <a:tabLst/>
            </a:pPr>
            <a:r>
              <a:rPr kumimoji="0" lang="en-US" altLang="en-US" sz="1400" b="0" i="1" u="none" strike="noStrike" cap="none" normalizeH="0" baseline="0" dirty="0">
                <a:ln>
                  <a:noFill/>
                </a:ln>
                <a:effectLst/>
                <a:latin typeface="Arial" panose="020B0604020202020204" pitchFamily="34" charset="0"/>
                <a:cs typeface="Arial" panose="020B0604020202020204" pitchFamily="34" charset="0"/>
              </a:rPr>
              <a:t>First-generation college students are important to the future of Maine because they are paving the way for generations to come.”</a:t>
            </a:r>
            <a:endParaRPr kumimoji="0" lang="en-US" altLang="en-US" sz="1400" b="0" i="0" u="none" strike="noStrike" cap="none" normalizeH="0" baseline="0" dirty="0">
              <a:ln>
                <a:noFill/>
              </a:ln>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5568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3D119-B388-4304-92B5-135ECEF91E05}"/>
              </a:ext>
            </a:extLst>
          </p:cNvPr>
          <p:cNvSpPr>
            <a:spLocks noGrp="1"/>
          </p:cNvSpPr>
          <p:nvPr>
            <p:ph type="ctrTitle"/>
          </p:nvPr>
        </p:nvSpPr>
        <p:spPr>
          <a:xfrm>
            <a:off x="720791" y="468351"/>
            <a:ext cx="6446205" cy="4104247"/>
          </a:xfrm>
        </p:spPr>
        <p:txBody>
          <a:bodyPr>
            <a:noAutofit/>
          </a:bodyPr>
          <a:lstStyle/>
          <a:p>
            <a:pPr>
              <a:lnSpc>
                <a:spcPct val="90000"/>
              </a:lnSpc>
            </a:pPr>
            <a:r>
              <a:rPr lang="en-US" sz="4800" dirty="0"/>
              <a:t>77% of KVCC students are </a:t>
            </a:r>
            <a:br>
              <a:rPr lang="en-US" sz="4800" dirty="0"/>
            </a:br>
            <a:r>
              <a:rPr lang="en-US" sz="4800" dirty="0"/>
              <a:t>First-generation college students.</a:t>
            </a:r>
            <a:br>
              <a:rPr lang="en-US" sz="4800" dirty="0"/>
            </a:br>
            <a:endParaRPr lang="en-US" sz="4800" dirty="0"/>
          </a:p>
        </p:txBody>
      </p:sp>
      <p:sp>
        <p:nvSpPr>
          <p:cNvPr id="3" name="Subtitle 2">
            <a:extLst>
              <a:ext uri="{FF2B5EF4-FFF2-40B4-BE49-F238E27FC236}">
                <a16:creationId xmlns:a16="http://schemas.microsoft.com/office/drawing/2014/main" id="{C171A3DE-102D-4069-AF72-F624E839F8E3}"/>
              </a:ext>
            </a:extLst>
          </p:cNvPr>
          <p:cNvSpPr>
            <a:spLocks noGrp="1"/>
          </p:cNvSpPr>
          <p:nvPr>
            <p:ph type="subTitle" idx="1"/>
          </p:nvPr>
        </p:nvSpPr>
        <p:spPr>
          <a:xfrm>
            <a:off x="810001" y="5280847"/>
            <a:ext cx="6446205" cy="1108802"/>
          </a:xfrm>
        </p:spPr>
        <p:txBody>
          <a:bodyPr>
            <a:normAutofit/>
          </a:bodyPr>
          <a:lstStyle/>
          <a:p>
            <a:pPr algn="ctr">
              <a:lnSpc>
                <a:spcPct val="90000"/>
              </a:lnSpc>
            </a:pPr>
            <a:r>
              <a:rPr lang="en-US" sz="3200" b="1" dirty="0"/>
              <a:t>National First-Generation Day  </a:t>
            </a:r>
            <a:r>
              <a:rPr lang="en-US" sz="3200" dirty="0"/>
              <a:t>Tuesday, November 8th </a:t>
            </a:r>
          </a:p>
          <a:p>
            <a:pPr>
              <a:lnSpc>
                <a:spcPct val="90000"/>
              </a:lnSpc>
            </a:pPr>
            <a:endParaRPr lang="en-US" sz="1100" dirty="0"/>
          </a:p>
        </p:txBody>
      </p:sp>
      <p:pic>
        <p:nvPicPr>
          <p:cNvPr id="5" name="Picture 4">
            <a:extLst>
              <a:ext uri="{FF2B5EF4-FFF2-40B4-BE49-F238E27FC236}">
                <a16:creationId xmlns:a16="http://schemas.microsoft.com/office/drawing/2014/main" id="{F5F32C0D-B2AF-4F2C-8CB9-099CFA657BF8}"/>
              </a:ext>
            </a:extLst>
          </p:cNvPr>
          <p:cNvPicPr>
            <a:picLocks noChangeAspect="1"/>
          </p:cNvPicPr>
          <p:nvPr/>
        </p:nvPicPr>
        <p:blipFill rotWithShape="1">
          <a:blip r:embed="rId2"/>
          <a:srcRect l="13911" r="19123"/>
          <a:stretch/>
        </p:blipFill>
        <p:spPr>
          <a:xfrm>
            <a:off x="7541342" y="10"/>
            <a:ext cx="4650658" cy="6857990"/>
          </a:xfrm>
          <a:prstGeom prst="rect">
            <a:avLst/>
          </a:prstGeom>
        </p:spPr>
      </p:pic>
    </p:spTree>
    <p:extLst>
      <p:ext uri="{BB962C8B-B14F-4D97-AF65-F5344CB8AC3E}">
        <p14:creationId xmlns:p14="http://schemas.microsoft.com/office/powerpoint/2010/main" val="3992229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DF7B5-57F7-BA22-F4CC-EC5B094890EF}"/>
              </a:ext>
            </a:extLst>
          </p:cNvPr>
          <p:cNvSpPr>
            <a:spLocks noGrp="1"/>
          </p:cNvSpPr>
          <p:nvPr>
            <p:ph type="title"/>
          </p:nvPr>
        </p:nvSpPr>
        <p:spPr>
          <a:xfrm>
            <a:off x="810000" y="447188"/>
            <a:ext cx="10571998" cy="970450"/>
          </a:xfrm>
        </p:spPr>
        <p:txBody>
          <a:bodyPr>
            <a:normAutofit/>
          </a:bodyPr>
          <a:lstStyle/>
          <a:p>
            <a:r>
              <a:rPr lang="en-US" dirty="0"/>
              <a:t>Faculty and Staff </a:t>
            </a:r>
          </a:p>
        </p:txBody>
      </p:sp>
      <p:sp>
        <p:nvSpPr>
          <p:cNvPr id="3" name="Content Placeholder 2">
            <a:extLst>
              <a:ext uri="{FF2B5EF4-FFF2-40B4-BE49-F238E27FC236}">
                <a16:creationId xmlns:a16="http://schemas.microsoft.com/office/drawing/2014/main" id="{A49860F3-AF5F-9903-D56E-A4625FBD3F25}"/>
              </a:ext>
            </a:extLst>
          </p:cNvPr>
          <p:cNvSpPr>
            <a:spLocks noGrp="1"/>
          </p:cNvSpPr>
          <p:nvPr>
            <p:ph idx="1"/>
          </p:nvPr>
        </p:nvSpPr>
        <p:spPr>
          <a:xfrm>
            <a:off x="818713" y="2497539"/>
            <a:ext cx="6462368" cy="4510585"/>
          </a:xfrm>
        </p:spPr>
        <p:txBody>
          <a:bodyPr>
            <a:normAutofit fontScale="92500" lnSpcReduction="20000"/>
          </a:bodyPr>
          <a:lstStyle/>
          <a:p>
            <a:pPr marL="0" marR="0" lvl="0" indent="0" defTabSz="914400" rtl="0" eaLnBrk="0" fontAlgn="base" latinLnBrk="0" hangingPunct="0">
              <a:lnSpc>
                <a:spcPct val="90000"/>
              </a:lnSpc>
              <a:spcBef>
                <a:spcPct val="0"/>
              </a:spcBef>
              <a:buClrTx/>
              <a:buSzTx/>
              <a:buFontTx/>
              <a:buNone/>
              <a:tabLst/>
            </a:pPr>
            <a:r>
              <a:rPr kumimoji="0" lang="en-US" altLang="en-US" sz="2600" b="0" i="0" u="none" strike="noStrike" cap="none" normalizeH="0" baseline="0" dirty="0">
                <a:ln>
                  <a:noFill/>
                </a:ln>
                <a:effectLst/>
                <a:latin typeface="Outfit" pitchFamily="2" charset="0"/>
                <a:cs typeface="Arial" panose="020B0604020202020204" pitchFamily="34" charset="0"/>
              </a:rPr>
              <a:t>Araminta Matthews </a:t>
            </a:r>
          </a:p>
          <a:p>
            <a:pPr marL="0" marR="0" lvl="0" indent="457200" defTabSz="914400" rtl="0" eaLnBrk="0" fontAlgn="base" latinLnBrk="0" hangingPunct="0">
              <a:lnSpc>
                <a:spcPct val="90000"/>
              </a:lnSpc>
              <a:spcBef>
                <a:spcPct val="0"/>
              </a:spcBef>
              <a:spcAft>
                <a:spcPct val="0"/>
              </a:spcAft>
              <a:buClrTx/>
              <a:buSzTx/>
              <a:buFontTx/>
              <a:buNone/>
              <a:tabLst/>
            </a:pPr>
            <a:endParaRPr kumimoji="0" lang="en-US" altLang="en-US" sz="15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endParaRPr>
          </a:p>
          <a:p>
            <a:pPr marL="0" marR="0" lvl="0" indent="457200" defTabSz="914400" rtl="0" eaLnBrk="0" fontAlgn="base" latinLnBrk="0" hangingPunct="0">
              <a:lnSpc>
                <a:spcPct val="90000"/>
              </a:lnSpc>
              <a:spcBef>
                <a:spcPct val="0"/>
              </a:spcBef>
              <a:spcAft>
                <a:spcPct val="0"/>
              </a:spcAft>
              <a:buClrTx/>
              <a:buSzTx/>
              <a:buFontTx/>
              <a:buNone/>
              <a:tabLst/>
            </a:pPr>
            <a:r>
              <a:rPr kumimoji="0" lang="en-US" altLang="en-US" sz="15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"My mother was a high school dropout due to overcrowding during the Baby Boomer years. She would later get her GED when I started Kindergarten just to show me how important schooling was. My father, a high school graduate, was a self-made engineer who took a high-paying laborer job to break the chain of poverty that held my family in its grip for generations. </a:t>
            </a:r>
            <a:r>
              <a:rPr lang="en-US" altLang="en-US" sz="1500" dirty="0">
                <a:latin typeface="Arial" panose="020B0604020202020204" pitchFamily="34" charset="0"/>
                <a:ea typeface="Calibri" panose="020F0502020204030204" pitchFamily="34" charset="0"/>
                <a:cs typeface="Arial" panose="020B0604020202020204" pitchFamily="34" charset="0"/>
              </a:rPr>
              <a:t>I</a:t>
            </a:r>
            <a:r>
              <a:rPr kumimoji="0" lang="en-US" altLang="en-US" sz="15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t is for these two reasons and my parents' unflagging support of me that I was not only able to imagine college was possible for me, but that I could pursue a, ahem, </a:t>
            </a:r>
            <a:r>
              <a:rPr kumimoji="0" lang="en-US" altLang="en-US" sz="1500" b="0" i="1"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fine arts </a:t>
            </a:r>
            <a:r>
              <a:rPr kumimoji="0" lang="en-US" altLang="en-US" sz="15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degree, even. </a:t>
            </a:r>
          </a:p>
          <a:p>
            <a:pPr marL="0" marR="0" lvl="0" indent="457200" defTabSz="914400" rtl="0" eaLnBrk="0" fontAlgn="base" latinLnBrk="0" hangingPunct="0">
              <a:lnSpc>
                <a:spcPct val="90000"/>
              </a:lnSpc>
              <a:spcBef>
                <a:spcPct val="0"/>
              </a:spcBef>
              <a:spcAft>
                <a:spcPct val="0"/>
              </a:spcAft>
              <a:buClrTx/>
              <a:buSzTx/>
              <a:buFontTx/>
              <a:buNone/>
              <a:tabLst/>
            </a:pPr>
            <a:r>
              <a:rPr kumimoji="0" lang="en-US" altLang="en-US" sz="15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I obtained my Bachelor of Fine Arts degree in Creative Writing from the University of Maine at Farmington with minors in French and Women’s Studies and then went onto obtain a terminal degree, a Master of Fine Arts in Creative Writing, from National University. Both lovers of books, my parents were very proud of my storytelling abilities and my lifelong learning. I didn’t stop at my MFA, either. I have added many certificates and graduate classes to my CV (resume for people in higher education) over the years—Digital Curation, Global Career Development Facilitator, and Teaching, to name a few. </a:t>
            </a:r>
          </a:p>
          <a:p>
            <a:pPr marL="0" marR="0" lvl="0" indent="457200" defTabSz="914400" rtl="0" eaLnBrk="0" fontAlgn="base" latinLnBrk="0" hangingPunct="0">
              <a:lnSpc>
                <a:spcPct val="90000"/>
              </a:lnSpc>
              <a:spcBef>
                <a:spcPct val="0"/>
              </a:spcBef>
              <a:spcAft>
                <a:spcPct val="0"/>
              </a:spcAft>
              <a:buClrTx/>
              <a:buSzTx/>
              <a:buFontTx/>
              <a:buNone/>
              <a:tabLst/>
            </a:pPr>
            <a:r>
              <a:rPr kumimoji="0" lang="en-US" altLang="en-US" sz="15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I have put all these skills to good use as an instructional designer in some form or other, designing strong courses for eLearning, hybrid, and face-to-face environments for the past 12 years. I’ve also professionally published a few books over the years, too. I love KVCC because I can see clearly how everything do helps nurture the next generation of lifelong learners to achieve their goals. I am honored to be a part of such a great institution."  </a:t>
            </a:r>
            <a:endParaRPr kumimoji="0" lang="en-US" altLang="en-US" sz="1500" b="0" i="0" u="none" strike="noStrike" cap="none" normalizeH="0" baseline="0" dirty="0">
              <a:ln>
                <a:noFill/>
              </a:ln>
              <a:effectLst/>
              <a:latin typeface="Arial" panose="020B0604020202020204" pitchFamily="34" charset="0"/>
              <a:cs typeface="Arial" panose="020B0604020202020204" pitchFamily="34" charset="0"/>
            </a:endParaRPr>
          </a:p>
          <a:p>
            <a:pPr marL="0" marR="0" lvl="0" indent="0" defTabSz="914400" rtl="0" eaLnBrk="0" fontAlgn="base" latinLnBrk="0" hangingPunct="0">
              <a:lnSpc>
                <a:spcPct val="90000"/>
              </a:lnSpc>
              <a:spcBef>
                <a:spcPct val="0"/>
              </a:spcBef>
              <a:buClrTx/>
              <a:buSzTx/>
              <a:buFontTx/>
              <a:buNone/>
              <a:tabLst/>
            </a:pPr>
            <a:endParaRPr kumimoji="0" lang="en-US" altLang="en-US" sz="900" b="0" i="0" u="none" strike="noStrike" cap="none" normalizeH="0" baseline="0" dirty="0">
              <a:ln>
                <a:noFill/>
              </a:ln>
              <a:effectLst/>
              <a:latin typeface="Outfit" pitchFamily="2" charset="0"/>
            </a:endParaRPr>
          </a:p>
          <a:p>
            <a:pPr marL="0" marR="0" lvl="0" indent="0" defTabSz="914400" rtl="0" eaLnBrk="0" fontAlgn="base" latinLnBrk="0" hangingPunct="0">
              <a:lnSpc>
                <a:spcPct val="90000"/>
              </a:lnSpc>
              <a:spcBef>
                <a:spcPct val="0"/>
              </a:spcBef>
              <a:buClrTx/>
              <a:buSzTx/>
              <a:buFontTx/>
              <a:buNone/>
              <a:tabLst/>
            </a:pPr>
            <a:r>
              <a:rPr kumimoji="0" lang="en-US" altLang="en-US" sz="900" b="0" i="0" u="none" strike="noStrike" cap="none" normalizeH="0" baseline="0" dirty="0">
                <a:ln>
                  <a:noFill/>
                </a:ln>
                <a:effectLst/>
                <a:latin typeface="Outfit" pitchFamily="2" charset="0"/>
              </a:rPr>
              <a:t>       </a:t>
            </a:r>
            <a:endParaRPr kumimoji="0" lang="en-US" altLang="en-US" sz="900" b="0" i="0" u="none" strike="noStrike" cap="none" normalizeH="0" baseline="0" dirty="0">
              <a:ln>
                <a:noFill/>
              </a:ln>
              <a:effectLst/>
            </a:endParaRPr>
          </a:p>
        </p:txBody>
      </p:sp>
      <p:pic>
        <p:nvPicPr>
          <p:cNvPr id="7" name="Picture 6" descr="A person with long hair&#10;&#10;Description automatically generated with low confidence">
            <a:extLst>
              <a:ext uri="{FF2B5EF4-FFF2-40B4-BE49-F238E27FC236}">
                <a16:creationId xmlns:a16="http://schemas.microsoft.com/office/drawing/2014/main" id="{669FF59F-981D-20EE-9D08-415144CAFF0F}"/>
              </a:ext>
            </a:extLst>
          </p:cNvPr>
          <p:cNvPicPr>
            <a:picLocks noChangeAspect="1"/>
          </p:cNvPicPr>
          <p:nvPr/>
        </p:nvPicPr>
        <p:blipFill>
          <a:blip r:embed="rId2"/>
          <a:stretch>
            <a:fillRect/>
          </a:stretch>
        </p:blipFill>
        <p:spPr>
          <a:xfrm>
            <a:off x="7656949" y="2370931"/>
            <a:ext cx="3716338" cy="3716338"/>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4238768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3D119-B388-4304-92B5-135ECEF91E05}"/>
              </a:ext>
            </a:extLst>
          </p:cNvPr>
          <p:cNvSpPr>
            <a:spLocks noGrp="1"/>
          </p:cNvSpPr>
          <p:nvPr>
            <p:ph type="ctrTitle"/>
          </p:nvPr>
        </p:nvSpPr>
        <p:spPr>
          <a:xfrm>
            <a:off x="720791" y="468351"/>
            <a:ext cx="6446205" cy="4104247"/>
          </a:xfrm>
        </p:spPr>
        <p:txBody>
          <a:bodyPr>
            <a:noAutofit/>
          </a:bodyPr>
          <a:lstStyle/>
          <a:p>
            <a:pPr>
              <a:lnSpc>
                <a:spcPct val="90000"/>
              </a:lnSpc>
            </a:pPr>
            <a:r>
              <a:rPr lang="en-US" sz="4800" dirty="0"/>
              <a:t>The majority of</a:t>
            </a:r>
            <a:br>
              <a:rPr lang="en-US" sz="4800" dirty="0"/>
            </a:br>
            <a:r>
              <a:rPr lang="en-US" sz="4800" dirty="0"/>
              <a:t>First-generation college students attend a community college.</a:t>
            </a:r>
          </a:p>
        </p:txBody>
      </p:sp>
      <p:sp>
        <p:nvSpPr>
          <p:cNvPr id="3" name="Subtitle 2">
            <a:extLst>
              <a:ext uri="{FF2B5EF4-FFF2-40B4-BE49-F238E27FC236}">
                <a16:creationId xmlns:a16="http://schemas.microsoft.com/office/drawing/2014/main" id="{C171A3DE-102D-4069-AF72-F624E839F8E3}"/>
              </a:ext>
            </a:extLst>
          </p:cNvPr>
          <p:cNvSpPr>
            <a:spLocks noGrp="1"/>
          </p:cNvSpPr>
          <p:nvPr>
            <p:ph type="subTitle" idx="1"/>
          </p:nvPr>
        </p:nvSpPr>
        <p:spPr>
          <a:xfrm>
            <a:off x="720790" y="5290177"/>
            <a:ext cx="6446205" cy="1099472"/>
          </a:xfrm>
        </p:spPr>
        <p:txBody>
          <a:bodyPr>
            <a:normAutofit/>
          </a:bodyPr>
          <a:lstStyle/>
          <a:p>
            <a:pPr algn="ctr">
              <a:lnSpc>
                <a:spcPct val="90000"/>
              </a:lnSpc>
            </a:pPr>
            <a:r>
              <a:rPr lang="en-US" sz="3200" b="1" dirty="0"/>
              <a:t>National First-Generation Day  </a:t>
            </a:r>
            <a:r>
              <a:rPr lang="en-US" sz="3200" dirty="0"/>
              <a:t>Tuesday, November 8th </a:t>
            </a:r>
          </a:p>
          <a:p>
            <a:pPr>
              <a:lnSpc>
                <a:spcPct val="90000"/>
              </a:lnSpc>
            </a:pPr>
            <a:endParaRPr lang="en-US" sz="1100" dirty="0"/>
          </a:p>
        </p:txBody>
      </p:sp>
      <p:pic>
        <p:nvPicPr>
          <p:cNvPr id="5" name="Picture 4">
            <a:extLst>
              <a:ext uri="{FF2B5EF4-FFF2-40B4-BE49-F238E27FC236}">
                <a16:creationId xmlns:a16="http://schemas.microsoft.com/office/drawing/2014/main" id="{F5F32C0D-B2AF-4F2C-8CB9-099CFA657BF8}"/>
              </a:ext>
            </a:extLst>
          </p:cNvPr>
          <p:cNvPicPr>
            <a:picLocks noChangeAspect="1"/>
          </p:cNvPicPr>
          <p:nvPr/>
        </p:nvPicPr>
        <p:blipFill rotWithShape="1">
          <a:blip r:embed="rId2"/>
          <a:srcRect l="13911" r="19123"/>
          <a:stretch/>
        </p:blipFill>
        <p:spPr>
          <a:xfrm>
            <a:off x="7541342" y="10"/>
            <a:ext cx="4650658" cy="6857990"/>
          </a:xfrm>
          <a:prstGeom prst="rect">
            <a:avLst/>
          </a:prstGeom>
        </p:spPr>
      </p:pic>
    </p:spTree>
    <p:extLst>
      <p:ext uri="{BB962C8B-B14F-4D97-AF65-F5344CB8AC3E}">
        <p14:creationId xmlns:p14="http://schemas.microsoft.com/office/powerpoint/2010/main" val="1676801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3D119-B388-4304-92B5-135ECEF91E05}"/>
              </a:ext>
            </a:extLst>
          </p:cNvPr>
          <p:cNvSpPr>
            <a:spLocks noGrp="1"/>
          </p:cNvSpPr>
          <p:nvPr>
            <p:ph type="ctrTitle"/>
          </p:nvPr>
        </p:nvSpPr>
        <p:spPr>
          <a:xfrm>
            <a:off x="676186" y="646770"/>
            <a:ext cx="6446205" cy="4104247"/>
          </a:xfrm>
        </p:spPr>
        <p:txBody>
          <a:bodyPr>
            <a:noAutofit/>
          </a:bodyPr>
          <a:lstStyle/>
          <a:p>
            <a:pPr>
              <a:lnSpc>
                <a:spcPct val="90000"/>
              </a:lnSpc>
            </a:pPr>
            <a:r>
              <a:rPr lang="en-US" sz="4800" dirty="0"/>
              <a:t>First-generation college students are those whose parents do not hold a Bachelor’s degree.</a:t>
            </a:r>
            <a:br>
              <a:rPr lang="en-US" sz="4800" dirty="0"/>
            </a:br>
            <a:endParaRPr lang="en-US" sz="4800" dirty="0"/>
          </a:p>
        </p:txBody>
      </p:sp>
      <p:sp>
        <p:nvSpPr>
          <p:cNvPr id="3" name="Subtitle 2">
            <a:extLst>
              <a:ext uri="{FF2B5EF4-FFF2-40B4-BE49-F238E27FC236}">
                <a16:creationId xmlns:a16="http://schemas.microsoft.com/office/drawing/2014/main" id="{C171A3DE-102D-4069-AF72-F624E839F8E3}"/>
              </a:ext>
            </a:extLst>
          </p:cNvPr>
          <p:cNvSpPr>
            <a:spLocks noGrp="1"/>
          </p:cNvSpPr>
          <p:nvPr>
            <p:ph type="subTitle" idx="1"/>
          </p:nvPr>
        </p:nvSpPr>
        <p:spPr>
          <a:xfrm>
            <a:off x="412595" y="5280845"/>
            <a:ext cx="6843611" cy="1306567"/>
          </a:xfrm>
        </p:spPr>
        <p:txBody>
          <a:bodyPr>
            <a:normAutofit/>
          </a:bodyPr>
          <a:lstStyle/>
          <a:p>
            <a:pPr algn="ctr">
              <a:lnSpc>
                <a:spcPct val="90000"/>
              </a:lnSpc>
            </a:pPr>
            <a:r>
              <a:rPr lang="en-US" sz="3200" b="1" dirty="0"/>
              <a:t>National First-Generation Day  </a:t>
            </a:r>
            <a:r>
              <a:rPr lang="en-US" sz="3200" dirty="0"/>
              <a:t>Tuesday, November 8th </a:t>
            </a:r>
          </a:p>
          <a:p>
            <a:pPr>
              <a:lnSpc>
                <a:spcPct val="90000"/>
              </a:lnSpc>
            </a:pPr>
            <a:endParaRPr lang="en-US" sz="1100" dirty="0"/>
          </a:p>
        </p:txBody>
      </p:sp>
      <p:pic>
        <p:nvPicPr>
          <p:cNvPr id="5" name="Picture 4">
            <a:extLst>
              <a:ext uri="{FF2B5EF4-FFF2-40B4-BE49-F238E27FC236}">
                <a16:creationId xmlns:a16="http://schemas.microsoft.com/office/drawing/2014/main" id="{F5F32C0D-B2AF-4F2C-8CB9-099CFA657BF8}"/>
              </a:ext>
            </a:extLst>
          </p:cNvPr>
          <p:cNvPicPr>
            <a:picLocks noChangeAspect="1"/>
          </p:cNvPicPr>
          <p:nvPr/>
        </p:nvPicPr>
        <p:blipFill rotWithShape="1">
          <a:blip r:embed="rId2"/>
          <a:srcRect l="13911" r="19123"/>
          <a:stretch/>
        </p:blipFill>
        <p:spPr>
          <a:xfrm>
            <a:off x="7541342" y="10"/>
            <a:ext cx="4650658" cy="6857990"/>
          </a:xfrm>
          <a:prstGeom prst="rect">
            <a:avLst/>
          </a:prstGeom>
        </p:spPr>
      </p:pic>
    </p:spTree>
    <p:extLst>
      <p:ext uri="{BB962C8B-B14F-4D97-AF65-F5344CB8AC3E}">
        <p14:creationId xmlns:p14="http://schemas.microsoft.com/office/powerpoint/2010/main" val="1444015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CA508-420B-93FE-FB78-FDEAE67EC1AA}"/>
              </a:ext>
            </a:extLst>
          </p:cNvPr>
          <p:cNvSpPr>
            <a:spLocks noGrp="1"/>
          </p:cNvSpPr>
          <p:nvPr>
            <p:ph type="title"/>
          </p:nvPr>
        </p:nvSpPr>
        <p:spPr>
          <a:xfrm>
            <a:off x="810000" y="447188"/>
            <a:ext cx="10571998" cy="970450"/>
          </a:xfrm>
        </p:spPr>
        <p:txBody>
          <a:bodyPr>
            <a:normAutofit/>
          </a:bodyPr>
          <a:lstStyle/>
          <a:p>
            <a:r>
              <a:rPr lang="en-US" dirty="0"/>
              <a:t>Faculty and Staff </a:t>
            </a:r>
          </a:p>
        </p:txBody>
      </p:sp>
      <p:sp>
        <p:nvSpPr>
          <p:cNvPr id="3" name="Content Placeholder 2">
            <a:extLst>
              <a:ext uri="{FF2B5EF4-FFF2-40B4-BE49-F238E27FC236}">
                <a16:creationId xmlns:a16="http://schemas.microsoft.com/office/drawing/2014/main" id="{D30FF8C5-5B2B-104B-5724-488ABBA0F232}"/>
              </a:ext>
            </a:extLst>
          </p:cNvPr>
          <p:cNvSpPr>
            <a:spLocks noGrp="1"/>
          </p:cNvSpPr>
          <p:nvPr>
            <p:ph idx="1"/>
          </p:nvPr>
        </p:nvSpPr>
        <p:spPr>
          <a:xfrm>
            <a:off x="818713" y="2413000"/>
            <a:ext cx="4581962" cy="3997812"/>
          </a:xfrm>
        </p:spPr>
        <p:txBody>
          <a:bodyPr>
            <a:normAutofit/>
          </a:bodyPr>
          <a:lstStyle/>
          <a:p>
            <a:pPr marL="0" marR="0" lvl="0" indent="0" defTabSz="914400" rtl="0" eaLnBrk="0" fontAlgn="base" latinLnBrk="0" hangingPunct="0">
              <a:lnSpc>
                <a:spcPct val="90000"/>
              </a:lnSpc>
              <a:spcBef>
                <a:spcPct val="0"/>
              </a:spcBef>
              <a:buClrTx/>
              <a:buSzTx/>
              <a:buFontTx/>
              <a:buNone/>
              <a:tabLst/>
            </a:pPr>
            <a:r>
              <a:rPr kumimoji="0" lang="en-US" altLang="en-US" sz="2400" b="0" i="0" u="none" strike="noStrike" cap="none" normalizeH="0" baseline="0" dirty="0">
                <a:ln>
                  <a:noFill/>
                </a:ln>
                <a:effectLst/>
                <a:latin typeface="Outfit" pitchFamily="2" charset="0"/>
              </a:rPr>
              <a:t>Teresa Smith</a:t>
            </a:r>
          </a:p>
          <a:p>
            <a:pPr marL="0" marR="0" lvl="0" indent="0" defTabSz="914400" rtl="0" eaLnBrk="0" fontAlgn="base" latinLnBrk="0" hangingPunct="0">
              <a:lnSpc>
                <a:spcPct val="90000"/>
              </a:lnSpc>
              <a:spcBef>
                <a:spcPct val="0"/>
              </a:spcBef>
              <a:buClrTx/>
              <a:buSzTx/>
              <a:buFontTx/>
              <a:buNone/>
              <a:tabLst/>
            </a:pPr>
            <a:r>
              <a:rPr kumimoji="0" lang="en-US" altLang="en-US" sz="1200" b="0" i="0" u="none" strike="noStrike" cap="none" normalizeH="0" baseline="0" dirty="0">
                <a:ln>
                  <a:noFill/>
                </a:ln>
                <a:effectLst/>
                <a:latin typeface="Outfit" pitchFamily="2" charset="0"/>
              </a:rPr>
              <a:t>          </a:t>
            </a:r>
            <a:endParaRPr kumimoji="0" lang="en-US" altLang="en-US" sz="1200" b="0" i="0" u="none" strike="noStrike" cap="none" normalizeH="0" baseline="0" dirty="0">
              <a:ln>
                <a:noFill/>
              </a:ln>
              <a:effectLst/>
            </a:endParaRPr>
          </a:p>
          <a:p>
            <a:pPr marL="0" marR="0" lvl="0" indent="0" defTabSz="914400" rtl="0" eaLnBrk="0" fontAlgn="base" latinLnBrk="0" hangingPunct="0">
              <a:lnSpc>
                <a:spcPct val="90000"/>
              </a:lnSpc>
              <a:spcBef>
                <a:spcPct val="0"/>
              </a:spcBef>
              <a:buClrTx/>
              <a:buSzTx/>
              <a:buFontTx/>
              <a:buNone/>
              <a:tabLst/>
            </a:pPr>
            <a:r>
              <a:rPr kumimoji="0" lang="en-US" altLang="en-US" sz="1400" b="0" i="1" u="none" strike="noStrike" cap="none" normalizeH="0" baseline="0" dirty="0">
                <a:ln>
                  <a:noFill/>
                </a:ln>
                <a:effectLst/>
                <a:latin typeface="Arial" panose="020B0604020202020204" pitchFamily="34" charset="0"/>
              </a:rPr>
              <a:t>“My mom and dad went to work and raised three daughters. They never had the chance to go to college but they were very supportive of all three of us going to college…and we did! I am the first person in my family to earn a Master’s Degree. </a:t>
            </a:r>
          </a:p>
          <a:p>
            <a:pPr marL="0" marR="0" lvl="0" indent="0" defTabSz="914400" rtl="0" eaLnBrk="0" fontAlgn="base" latinLnBrk="0" hangingPunct="0">
              <a:lnSpc>
                <a:spcPct val="90000"/>
              </a:lnSpc>
              <a:spcBef>
                <a:spcPct val="0"/>
              </a:spcBef>
              <a:buClrTx/>
              <a:buSzTx/>
              <a:buFontTx/>
              <a:buNone/>
              <a:tabLst/>
            </a:pPr>
            <a:r>
              <a:rPr kumimoji="0" lang="en-US" altLang="en-US" sz="1400" b="0" i="1" u="none" strike="noStrike" cap="none" normalizeH="0" baseline="0" dirty="0">
                <a:ln>
                  <a:noFill/>
                </a:ln>
                <a:effectLst/>
                <a:latin typeface="Arial" panose="020B0604020202020204" pitchFamily="34" charset="0"/>
              </a:rPr>
              <a:t>As first-generation students, you will often feel that your family doesn’t understand how hard going to college is…that’s when you talk to your support at KVCC.  We get it – and we will help. </a:t>
            </a:r>
            <a:r>
              <a:rPr kumimoji="0" lang="en-US" altLang="en-US" sz="1400" b="1" i="1" u="sng" strike="noStrike" cap="none" normalizeH="0" baseline="0" dirty="0">
                <a:ln>
                  <a:noFill/>
                </a:ln>
                <a:effectLst/>
                <a:latin typeface="Arial" panose="020B0604020202020204" pitchFamily="34" charset="0"/>
              </a:rPr>
              <a:t>Even though it may seem a struggle at times, know this – Education Changes Lives. I believe that with every fiber of my being.</a:t>
            </a:r>
            <a:r>
              <a:rPr kumimoji="0" lang="en-US" altLang="en-US" sz="1400" b="0" i="1" u="none" strike="noStrike" cap="none" normalizeH="0" baseline="0" dirty="0">
                <a:ln>
                  <a:noFill/>
                </a:ln>
                <a:effectLst/>
                <a:latin typeface="Arial" panose="020B0604020202020204" pitchFamily="34" charset="0"/>
              </a:rPr>
              <a:t> You are the future teachers, healthcare providers and trades men and women of our state.  We need you to make the world run, but more importantly, your families need you to be their role models and heroes!”</a:t>
            </a:r>
            <a:endParaRPr kumimoji="0" lang="en-US" altLang="en-US" sz="1400" b="0" i="0" u="none" strike="noStrike" cap="none" normalizeH="0" baseline="0" dirty="0">
              <a:ln>
                <a:noFill/>
              </a:ln>
              <a:effectLst/>
              <a:latin typeface="Arial" panose="020B0604020202020204" pitchFamily="34" charset="0"/>
            </a:endParaRPr>
          </a:p>
        </p:txBody>
      </p:sp>
      <p:pic>
        <p:nvPicPr>
          <p:cNvPr id="2050" name="Picture 2">
            <a:extLst>
              <a:ext uri="{FF2B5EF4-FFF2-40B4-BE49-F238E27FC236}">
                <a16:creationId xmlns:a16="http://schemas.microsoft.com/office/drawing/2014/main" id="{C2EB4EFE-F1A4-EBDD-FBC4-DACB6D99E86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762967" y="2413000"/>
            <a:ext cx="4955117" cy="3716338"/>
          </a:xfrm>
          <a:prstGeom prst="roundRect">
            <a:avLst>
              <a:gd name="adj" fmla="val 3876"/>
            </a:avLst>
          </a:prstGeom>
          <a:noFill/>
          <a:ln>
            <a:solidFill>
              <a:schemeClr val="accent1"/>
            </a:solidFill>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8033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3D119-B388-4304-92B5-135ECEF91E05}"/>
              </a:ext>
            </a:extLst>
          </p:cNvPr>
          <p:cNvSpPr>
            <a:spLocks noGrp="1"/>
          </p:cNvSpPr>
          <p:nvPr>
            <p:ph type="ctrTitle"/>
          </p:nvPr>
        </p:nvSpPr>
        <p:spPr>
          <a:xfrm>
            <a:off x="544390" y="468351"/>
            <a:ext cx="6580020" cy="4104247"/>
          </a:xfrm>
        </p:spPr>
        <p:txBody>
          <a:bodyPr>
            <a:noAutofit/>
          </a:bodyPr>
          <a:lstStyle/>
          <a:p>
            <a:pPr>
              <a:lnSpc>
                <a:spcPct val="90000"/>
              </a:lnSpc>
            </a:pPr>
            <a:r>
              <a:rPr lang="en-US" sz="4800" dirty="0"/>
              <a:t>Joining TR</a:t>
            </a:r>
            <a:r>
              <a:rPr lang="en-US" sz="4800" dirty="0">
                <a:solidFill>
                  <a:srgbClr val="C00000"/>
                </a:solidFill>
              </a:rPr>
              <a:t>I</a:t>
            </a:r>
            <a:r>
              <a:rPr lang="en-US" sz="4800" dirty="0"/>
              <a:t>O is an example of a strategy First-generation college students can utilize to be more successful.</a:t>
            </a:r>
          </a:p>
        </p:txBody>
      </p:sp>
      <p:sp>
        <p:nvSpPr>
          <p:cNvPr id="3" name="Subtitle 2">
            <a:extLst>
              <a:ext uri="{FF2B5EF4-FFF2-40B4-BE49-F238E27FC236}">
                <a16:creationId xmlns:a16="http://schemas.microsoft.com/office/drawing/2014/main" id="{C171A3DE-102D-4069-AF72-F624E839F8E3}"/>
              </a:ext>
            </a:extLst>
          </p:cNvPr>
          <p:cNvSpPr>
            <a:spLocks noGrp="1"/>
          </p:cNvSpPr>
          <p:nvPr>
            <p:ph type="subTitle" idx="1"/>
          </p:nvPr>
        </p:nvSpPr>
        <p:spPr>
          <a:xfrm>
            <a:off x="412595" y="5280846"/>
            <a:ext cx="6843611" cy="930383"/>
          </a:xfrm>
        </p:spPr>
        <p:txBody>
          <a:bodyPr>
            <a:normAutofit fontScale="47500" lnSpcReduction="20000"/>
          </a:bodyPr>
          <a:lstStyle/>
          <a:p>
            <a:pPr algn="ctr">
              <a:lnSpc>
                <a:spcPct val="90000"/>
              </a:lnSpc>
            </a:pPr>
            <a:r>
              <a:rPr lang="en-US" sz="6700" b="1" dirty="0"/>
              <a:t>National First-Generation Day  </a:t>
            </a:r>
            <a:r>
              <a:rPr lang="en-US" sz="6700" dirty="0"/>
              <a:t>Tuesday, November 8th </a:t>
            </a:r>
          </a:p>
          <a:p>
            <a:pPr>
              <a:lnSpc>
                <a:spcPct val="90000"/>
              </a:lnSpc>
            </a:pPr>
            <a:endParaRPr lang="en-US" sz="1100" dirty="0"/>
          </a:p>
        </p:txBody>
      </p:sp>
      <p:pic>
        <p:nvPicPr>
          <p:cNvPr id="5" name="Picture 4">
            <a:extLst>
              <a:ext uri="{FF2B5EF4-FFF2-40B4-BE49-F238E27FC236}">
                <a16:creationId xmlns:a16="http://schemas.microsoft.com/office/drawing/2014/main" id="{F5F32C0D-B2AF-4F2C-8CB9-099CFA657BF8}"/>
              </a:ext>
            </a:extLst>
          </p:cNvPr>
          <p:cNvPicPr>
            <a:picLocks noChangeAspect="1"/>
          </p:cNvPicPr>
          <p:nvPr/>
        </p:nvPicPr>
        <p:blipFill rotWithShape="1">
          <a:blip r:embed="rId2"/>
          <a:srcRect l="13911" r="19123"/>
          <a:stretch/>
        </p:blipFill>
        <p:spPr>
          <a:xfrm>
            <a:off x="7541342" y="10"/>
            <a:ext cx="4650658" cy="6857990"/>
          </a:xfrm>
          <a:prstGeom prst="rect">
            <a:avLst/>
          </a:prstGeom>
        </p:spPr>
      </p:pic>
    </p:spTree>
    <p:extLst>
      <p:ext uri="{BB962C8B-B14F-4D97-AF65-F5344CB8AC3E}">
        <p14:creationId xmlns:p14="http://schemas.microsoft.com/office/powerpoint/2010/main" val="3873934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3D119-B388-4304-92B5-135ECEF91E05}"/>
              </a:ext>
            </a:extLst>
          </p:cNvPr>
          <p:cNvSpPr>
            <a:spLocks noGrp="1"/>
          </p:cNvSpPr>
          <p:nvPr>
            <p:ph type="ctrTitle"/>
          </p:nvPr>
        </p:nvSpPr>
        <p:spPr>
          <a:xfrm>
            <a:off x="720791" y="468352"/>
            <a:ext cx="6446204" cy="4104247"/>
          </a:xfrm>
        </p:spPr>
        <p:txBody>
          <a:bodyPr>
            <a:noAutofit/>
          </a:bodyPr>
          <a:lstStyle/>
          <a:p>
            <a:pPr>
              <a:lnSpc>
                <a:spcPct val="90000"/>
              </a:lnSpc>
            </a:pPr>
            <a:r>
              <a:rPr lang="en-US" sz="4800" dirty="0"/>
              <a:t>KVCC’s 2022 Student of the Year was the first in their family to go to college! </a:t>
            </a:r>
            <a:br>
              <a:rPr lang="en-US" sz="4800" dirty="0"/>
            </a:br>
            <a:endParaRPr lang="en-US" sz="4800" dirty="0"/>
          </a:p>
        </p:txBody>
      </p:sp>
      <p:sp>
        <p:nvSpPr>
          <p:cNvPr id="3" name="Subtitle 2">
            <a:extLst>
              <a:ext uri="{FF2B5EF4-FFF2-40B4-BE49-F238E27FC236}">
                <a16:creationId xmlns:a16="http://schemas.microsoft.com/office/drawing/2014/main" id="{C171A3DE-102D-4069-AF72-F624E839F8E3}"/>
              </a:ext>
            </a:extLst>
          </p:cNvPr>
          <p:cNvSpPr>
            <a:spLocks noGrp="1"/>
          </p:cNvSpPr>
          <p:nvPr>
            <p:ph type="subTitle" idx="1"/>
          </p:nvPr>
        </p:nvSpPr>
        <p:spPr>
          <a:xfrm>
            <a:off x="810002" y="5280847"/>
            <a:ext cx="6446204" cy="1108801"/>
          </a:xfrm>
        </p:spPr>
        <p:txBody>
          <a:bodyPr>
            <a:normAutofit fontScale="55000" lnSpcReduction="20000"/>
          </a:bodyPr>
          <a:lstStyle/>
          <a:p>
            <a:pPr algn="ctr">
              <a:lnSpc>
                <a:spcPct val="90000"/>
              </a:lnSpc>
            </a:pPr>
            <a:r>
              <a:rPr lang="en-US" sz="5800" b="1" dirty="0"/>
              <a:t>National First-Generation Day  </a:t>
            </a:r>
          </a:p>
          <a:p>
            <a:pPr algn="ctr">
              <a:lnSpc>
                <a:spcPct val="90000"/>
              </a:lnSpc>
            </a:pPr>
            <a:r>
              <a:rPr lang="en-US" sz="5800" dirty="0"/>
              <a:t>Tuesday, November 8th </a:t>
            </a:r>
          </a:p>
          <a:p>
            <a:pPr>
              <a:lnSpc>
                <a:spcPct val="90000"/>
              </a:lnSpc>
            </a:pPr>
            <a:endParaRPr lang="en-US" sz="1100" dirty="0"/>
          </a:p>
        </p:txBody>
      </p:sp>
      <p:pic>
        <p:nvPicPr>
          <p:cNvPr id="5" name="Picture 4">
            <a:extLst>
              <a:ext uri="{FF2B5EF4-FFF2-40B4-BE49-F238E27FC236}">
                <a16:creationId xmlns:a16="http://schemas.microsoft.com/office/drawing/2014/main" id="{F5F32C0D-B2AF-4F2C-8CB9-099CFA657BF8}"/>
              </a:ext>
            </a:extLst>
          </p:cNvPr>
          <p:cNvPicPr>
            <a:picLocks noChangeAspect="1"/>
          </p:cNvPicPr>
          <p:nvPr/>
        </p:nvPicPr>
        <p:blipFill rotWithShape="1">
          <a:blip r:embed="rId2"/>
          <a:srcRect l="13911" r="19123"/>
          <a:stretch/>
        </p:blipFill>
        <p:spPr>
          <a:xfrm>
            <a:off x="7541343" y="11"/>
            <a:ext cx="4650658" cy="6857989"/>
          </a:xfrm>
          <a:prstGeom prst="rect">
            <a:avLst/>
          </a:prstGeom>
        </p:spPr>
      </p:pic>
    </p:spTree>
    <p:extLst>
      <p:ext uri="{BB962C8B-B14F-4D97-AF65-F5344CB8AC3E}">
        <p14:creationId xmlns:p14="http://schemas.microsoft.com/office/powerpoint/2010/main" val="24348985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110</TotalTime>
  <Words>1611</Words>
  <Application>Microsoft Office PowerPoint</Application>
  <PresentationFormat>Widescreen</PresentationFormat>
  <Paragraphs>53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Century Gothic</vt:lpstr>
      <vt:lpstr>Outfit</vt:lpstr>
      <vt:lpstr>Wingdings 2</vt:lpstr>
      <vt:lpstr>Quotable</vt:lpstr>
      <vt:lpstr>61% of First-generation college students choose careers that give back to their communities.</vt:lpstr>
      <vt:lpstr>Faculty and Staff </vt:lpstr>
      <vt:lpstr>77% of KVCC students are  First-generation college students. </vt:lpstr>
      <vt:lpstr>Faculty and Staff </vt:lpstr>
      <vt:lpstr>The majority of First-generation college students attend a community college.</vt:lpstr>
      <vt:lpstr>First-generation college students are those whose parents do not hold a Bachelor’s degree. </vt:lpstr>
      <vt:lpstr>Faculty and Staff </vt:lpstr>
      <vt:lpstr>Joining TRIO is an example of a strategy First-generation college students can utilize to be more successful.</vt:lpstr>
      <vt:lpstr>KVCC’s 2022 Student of the Year was the first in their family to go to college!  </vt:lpstr>
      <vt:lpstr>Faculty and Staff </vt:lpstr>
      <vt:lpstr>KVCC’s TRIO program has been  helping First-gen pioneers since 1993!</vt:lpstr>
      <vt:lpstr>93% of First-gen TRIO students had better than average GPAs in 2021</vt:lpstr>
      <vt:lpstr>Faculty and Staff </vt:lpstr>
      <vt:lpstr>92% of First-gen TRIO students continued to their second academic year in 2021</vt:lpstr>
      <vt:lpstr>First-generation college students are pioneers! Way to go!</vt:lpstr>
      <vt:lpstr>Faculty and Staff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61% of First-generation college students choose careers that give back to their communities.</dc:title>
  <dc:creator>Jannie Durr</dc:creator>
  <cp:lastModifiedBy>Jannie Durr</cp:lastModifiedBy>
  <cp:revision>10</cp:revision>
  <cp:lastPrinted>2019-10-22T18:46:16Z</cp:lastPrinted>
  <dcterms:created xsi:type="dcterms:W3CDTF">2019-10-18T13:08:59Z</dcterms:created>
  <dcterms:modified xsi:type="dcterms:W3CDTF">2022-11-08T13:53:26Z</dcterms:modified>
</cp:coreProperties>
</file>